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comments/modernComment_15D_103EE87C.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modernComment_15B_6B34D9FC.xml" ContentType="application/vnd.ms-powerpoint.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modernComment_162_499FEBFD.xml" ContentType="application/vnd.ms-powerpoint.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 id="2147483659" r:id="rId6"/>
    <p:sldMasterId id="2147483681" r:id="rId7"/>
  </p:sldMasterIdLst>
  <p:notesMasterIdLst>
    <p:notesMasterId r:id="rId66"/>
  </p:notesMasterIdLst>
  <p:sldIdLst>
    <p:sldId id="256" r:id="rId8"/>
    <p:sldId id="286" r:id="rId9"/>
    <p:sldId id="277" r:id="rId10"/>
    <p:sldId id="309" r:id="rId11"/>
    <p:sldId id="312" r:id="rId12"/>
    <p:sldId id="306" r:id="rId13"/>
    <p:sldId id="313" r:id="rId14"/>
    <p:sldId id="317" r:id="rId15"/>
    <p:sldId id="318" r:id="rId16"/>
    <p:sldId id="319" r:id="rId17"/>
    <p:sldId id="314" r:id="rId18"/>
    <p:sldId id="315" r:id="rId19"/>
    <p:sldId id="323" r:id="rId20"/>
    <p:sldId id="348" r:id="rId21"/>
    <p:sldId id="349" r:id="rId22"/>
    <p:sldId id="350" r:id="rId23"/>
    <p:sldId id="358" r:id="rId24"/>
    <p:sldId id="359" r:id="rId25"/>
    <p:sldId id="360" r:id="rId26"/>
    <p:sldId id="351" r:id="rId27"/>
    <p:sldId id="352" r:id="rId28"/>
    <p:sldId id="357" r:id="rId29"/>
    <p:sldId id="295" r:id="rId30"/>
    <p:sldId id="343" r:id="rId31"/>
    <p:sldId id="344" r:id="rId32"/>
    <p:sldId id="345" r:id="rId33"/>
    <p:sldId id="346" r:id="rId34"/>
    <p:sldId id="362" r:id="rId35"/>
    <p:sldId id="347" r:id="rId36"/>
    <p:sldId id="324" r:id="rId37"/>
    <p:sldId id="328" r:id="rId38"/>
    <p:sldId id="342" r:id="rId39"/>
    <p:sldId id="353" r:id="rId40"/>
    <p:sldId id="354" r:id="rId41"/>
    <p:sldId id="355" r:id="rId42"/>
    <p:sldId id="299" r:id="rId43"/>
    <p:sldId id="300" r:id="rId44"/>
    <p:sldId id="303" r:id="rId45"/>
    <p:sldId id="356" r:id="rId46"/>
    <p:sldId id="301" r:id="rId47"/>
    <p:sldId id="334" r:id="rId48"/>
    <p:sldId id="363" r:id="rId49"/>
    <p:sldId id="298" r:id="rId50"/>
    <p:sldId id="316" r:id="rId51"/>
    <p:sldId id="267" r:id="rId52"/>
    <p:sldId id="336" r:id="rId53"/>
    <p:sldId id="337" r:id="rId54"/>
    <p:sldId id="338" r:id="rId55"/>
    <p:sldId id="311" r:id="rId56"/>
    <p:sldId id="341" r:id="rId57"/>
    <p:sldId id="287" r:id="rId58"/>
    <p:sldId id="289" r:id="rId59"/>
    <p:sldId id="288" r:id="rId60"/>
    <p:sldId id="291" r:id="rId61"/>
    <p:sldId id="292" r:id="rId62"/>
    <p:sldId id="293" r:id="rId63"/>
    <p:sldId id="321" r:id="rId64"/>
    <p:sldId id="322"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7C2864-DF43-680B-8022-A121F7D36E99}" name="Brianna Garcia" initials="BG" userId="S::Brianna.Garcia@tasb.org::7045ac37-aa5e-4d8d-9a1a-a9387517269b" providerId="AD"/>
  <p188:author id="{8770DAA3-182C-4F63-85C8-0434779224F9}" name="Sylvia Wood" initials="SW" userId="S::sylvia.wood@tasb.org::fbcab879-e45c-4ef5-b696-294881604fad" providerId="AD"/>
  <p188:author id="{B43168C6-2F25-06EA-2920-500E632972D5}" name="Sara Butler" initials="SB" userId="S::Sara.Butler@tasb.org::6531403a-63c9-4c82-88e4-d5d4216676f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ADC27"/>
    <a:srgbClr val="002C5C"/>
    <a:srgbClr val="007C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F4B524-DB5A-4718-8634-BE795C36ACB6}" v="300" dt="2025-05-20T18:47:59.843"/>
    <p1510:client id="{6802A4AD-2163-477F-B71A-651EF844FAE7}" v="4137" dt="2025-05-20T22:22:33.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90" autoAdjust="0"/>
  </p:normalViewPr>
  <p:slideViewPr>
    <p:cSldViewPr snapToGrid="0">
      <p:cViewPr varScale="1">
        <p:scale>
          <a:sx n="48" d="100"/>
          <a:sy n="48" d="100"/>
        </p:scale>
        <p:origin x="1340"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viewProps" Target="viewProps.xml"/><Relationship Id="rId7" Type="http://schemas.openxmlformats.org/officeDocument/2006/relationships/slideMaster" Target="slideMasters/slideMaster4.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ableStyles" Target="tableStyles.xml"/></Relationships>
</file>

<file path=ppt/comments/modernComment_15B_6B34D9FC.xml><?xml version="1.0" encoding="utf-8"?>
<p188:cmLst xmlns:a="http://schemas.openxmlformats.org/drawingml/2006/main" xmlns:r="http://schemas.openxmlformats.org/officeDocument/2006/relationships" xmlns:p188="http://schemas.microsoft.com/office/powerpoint/2018/8/main">
  <p188:cm id="{36FD4B69-27BA-49B0-825A-2B0157058167}" authorId="{8770DAA3-182C-4F63-85C8-0434779224F9}" created="2025-05-13T19:25:02.322">
    <pc:sldMkLst xmlns:pc="http://schemas.microsoft.com/office/powerpoint/2013/main/command">
      <pc:docMk/>
      <pc:sldMk cId="1798625788" sldId="347"/>
    </pc:sldMkLst>
    <p188:txBody>
      <a:bodyPr/>
      <a:lstStyle/>
      <a:p>
        <a:r>
          <a:rPr lang="en-US"/>
          <a:t>Let's do an exerciaw here with them spending five minutes creating their elevataor pitch about what makes their distrrict a great place to learn and grow</a:t>
        </a:r>
      </a:p>
    </p188:txBody>
    <p188:extLst>
      <p:ext xmlns:p="http://schemas.openxmlformats.org/presentationml/2006/main" uri="{57CB4572-C831-44C2-8A1C-0ADB6CCDFE69}">
        <p223:reactions xmlns:p223="http://schemas.microsoft.com/office/powerpoint/2022/03/main">
          <p223:rxn type="👍">
            <p223:instance time="2025-05-13T21:09:17.503" authorId="{B43168C6-2F25-06EA-2920-500E632972D5}"/>
          </p223:rxn>
        </p223:reactions>
      </p:ext>
    </p188:extLst>
  </p188:cm>
</p188:cmLst>
</file>

<file path=ppt/comments/modernComment_15D_103EE87C.xml><?xml version="1.0" encoding="utf-8"?>
<p188:cmLst xmlns:a="http://schemas.openxmlformats.org/drawingml/2006/main" xmlns:r="http://schemas.openxmlformats.org/officeDocument/2006/relationships" xmlns:p188="http://schemas.microsoft.com/office/powerpoint/2018/8/main">
  <p188:cm id="{ADFEF343-9DD3-4012-A182-850BD12C8B08}" authorId="{8770DAA3-182C-4F63-85C8-0434779224F9}" status="resolved" created="2025-05-13T19:19:01.769" complete="100000">
    <ac:txMkLst xmlns:ac="http://schemas.microsoft.com/office/drawing/2013/main/command">
      <pc:docMk xmlns:pc="http://schemas.microsoft.com/office/powerpoint/2013/main/command"/>
      <pc:sldMk xmlns:pc="http://schemas.microsoft.com/office/powerpoint/2013/main/command" cId="272558204" sldId="349"/>
      <ac:spMk id="25" creationId="{7219524C-DC4E-3A68-47B7-248D6F723801}"/>
      <ac:txMk cp="3" len="1">
        <ac:context len="33" hash="1925480907"/>
      </ac:txMk>
    </ac:txMkLst>
    <p188:pos x="2634711" y="322881"/>
    <p188:replyLst>
      <p188:reply id="{D1821CCF-AD08-4776-8FEE-C4C8ED7FC486}" authorId="{B43168C6-2F25-06EA-2920-500E632972D5}" created="2025-05-13T19:32:41.842">
        <p188:txBody>
          <a:bodyPr/>
          <a:lstStyle/>
          <a:p>
            <a:r>
              <a:rPr lang="en-US"/>
              <a:t>Yes!</a:t>
            </a:r>
          </a:p>
        </p188:txBody>
      </p188:reply>
    </p188:replyLst>
    <p188:txBody>
      <a:bodyPr/>
      <a:lstStyle/>
      <a:p>
        <a:r>
          <a:rPr lang="en-US"/>
          <a:t>Do you mean proactive here? </a:t>
        </a:r>
      </a:p>
    </p188:txBody>
  </p188:cm>
</p188:cmLst>
</file>

<file path=ppt/comments/modernComment_162_499FEBFD.xml><?xml version="1.0" encoding="utf-8"?>
<p188:cmLst xmlns:a="http://schemas.openxmlformats.org/drawingml/2006/main" xmlns:r="http://schemas.openxmlformats.org/officeDocument/2006/relationships" xmlns:p188="http://schemas.microsoft.com/office/powerpoint/2018/8/main">
  <p188:cm id="{1BB40432-B6AA-4781-8F5E-1D8472CEA7BD}" authorId="{8770DAA3-182C-4F63-85C8-0434779224F9}" status="resolved" created="2025-05-13T19:26:12.608" complete="100000">
    <pc:sldMkLst xmlns:pc="http://schemas.microsoft.com/office/powerpoint/2013/main/command">
      <pc:docMk/>
      <pc:sldMk cId="1235217405" sldId="354"/>
    </pc:sldMkLst>
    <p188:txBody>
      <a:bodyPr/>
      <a:lstStyle/>
      <a:p>
        <a:r>
          <a:rPr lang="en-US"/>
          <a:t>How about something like Keep the focus on the students</a:t>
        </a:r>
      </a:p>
    </p188:txBody>
    <p188:extLst>
      <p:ext xmlns:p="http://schemas.openxmlformats.org/presentationml/2006/main" uri="{57CB4572-C831-44C2-8A1C-0ADB6CCDFE69}">
        <p223:reactions xmlns:p223="http://schemas.microsoft.com/office/powerpoint/2022/03/main">
          <p223:rxn type="👍">
            <p223:instance time="2025-05-13T20:54:03.163" authorId="{097C2864-DF43-680B-8022-A121F7D36E99}"/>
            <p223:instance time="2025-05-13T21:06:10.341" authorId="{B43168C6-2F25-06EA-2920-500E632972D5}"/>
          </p223:rxn>
        </p223:reactions>
      </p:ext>
    </p188:extLst>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9F1E41-B824-4738-BB48-AD08AF2B1C3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35E9819-8EA2-41C3-8179-612EE290C306}">
      <dgm:prSet phldrT="[Text]"/>
      <dgm:spPr>
        <a:solidFill>
          <a:schemeClr val="accent2"/>
        </a:solidFill>
        <a:ln>
          <a:noFill/>
        </a:ln>
      </dgm:spPr>
      <dgm:t>
        <a:bodyPr/>
        <a:lstStyle/>
        <a:p>
          <a:r>
            <a:rPr lang="en-US"/>
            <a:t>Set the expectations</a:t>
          </a:r>
        </a:p>
      </dgm:t>
    </dgm:pt>
    <dgm:pt modelId="{6F597596-B470-4DEB-943D-AC6775F42666}" type="parTrans" cxnId="{EA4F800B-A4B9-4180-8AD0-536EA7344669}">
      <dgm:prSet/>
      <dgm:spPr/>
      <dgm:t>
        <a:bodyPr/>
        <a:lstStyle/>
        <a:p>
          <a:endParaRPr lang="en-US"/>
        </a:p>
      </dgm:t>
    </dgm:pt>
    <dgm:pt modelId="{47DB2189-9F63-45FF-AF39-EA6915D0DC45}" type="sibTrans" cxnId="{EA4F800B-A4B9-4180-8AD0-536EA7344669}">
      <dgm:prSet/>
      <dgm:spPr/>
      <dgm:t>
        <a:bodyPr/>
        <a:lstStyle/>
        <a:p>
          <a:endParaRPr lang="en-US"/>
        </a:p>
      </dgm:t>
    </dgm:pt>
    <dgm:pt modelId="{AA42D431-40B5-4289-AA88-86AE06232FA7}">
      <dgm:prSet phldrT="[Text]"/>
      <dgm:spPr>
        <a:solidFill>
          <a:schemeClr val="accent2"/>
        </a:solidFill>
        <a:ln>
          <a:noFill/>
        </a:ln>
      </dgm:spPr>
      <dgm:t>
        <a:bodyPr/>
        <a:lstStyle/>
        <a:p>
          <a:r>
            <a:rPr lang="en-US"/>
            <a:t>Watch for timeliness and tone</a:t>
          </a:r>
        </a:p>
      </dgm:t>
    </dgm:pt>
    <dgm:pt modelId="{1EE7BB26-D03F-4C4C-BD07-13AE08A4326C}" type="parTrans" cxnId="{CCB469C6-3070-47EF-A7EE-D2A468F13C53}">
      <dgm:prSet/>
      <dgm:spPr/>
      <dgm:t>
        <a:bodyPr/>
        <a:lstStyle/>
        <a:p>
          <a:endParaRPr lang="en-US"/>
        </a:p>
      </dgm:t>
    </dgm:pt>
    <dgm:pt modelId="{656F2BA4-4F74-4E49-A51A-2A03072E5C13}" type="sibTrans" cxnId="{CCB469C6-3070-47EF-A7EE-D2A468F13C53}">
      <dgm:prSet/>
      <dgm:spPr/>
      <dgm:t>
        <a:bodyPr/>
        <a:lstStyle/>
        <a:p>
          <a:endParaRPr lang="en-US"/>
        </a:p>
      </dgm:t>
    </dgm:pt>
    <dgm:pt modelId="{F1B992ED-517A-4F6A-AB11-652D0E3ABAF8}">
      <dgm:prSet phldrT="[Text]"/>
      <dgm:spPr>
        <a:solidFill>
          <a:schemeClr val="accent2"/>
        </a:solidFill>
        <a:ln>
          <a:noFill/>
        </a:ln>
      </dgm:spPr>
      <dgm:t>
        <a:bodyPr/>
        <a:lstStyle/>
        <a:p>
          <a:r>
            <a:rPr lang="en-US"/>
            <a:t>Ask targeted questions</a:t>
          </a:r>
        </a:p>
      </dgm:t>
    </dgm:pt>
    <dgm:pt modelId="{DD11B4EF-281F-43BD-A1CD-2D152094A5B8}" type="parTrans" cxnId="{94166125-63DB-4822-B03E-3AE50B006159}">
      <dgm:prSet/>
      <dgm:spPr/>
      <dgm:t>
        <a:bodyPr/>
        <a:lstStyle/>
        <a:p>
          <a:endParaRPr lang="en-US"/>
        </a:p>
      </dgm:t>
    </dgm:pt>
    <dgm:pt modelId="{FC0F050B-1367-4EC1-BB4C-F0478F2B048B}" type="sibTrans" cxnId="{94166125-63DB-4822-B03E-3AE50B006159}">
      <dgm:prSet/>
      <dgm:spPr/>
      <dgm:t>
        <a:bodyPr/>
        <a:lstStyle/>
        <a:p>
          <a:endParaRPr lang="en-US"/>
        </a:p>
      </dgm:t>
    </dgm:pt>
    <dgm:pt modelId="{8A74A94A-CF0B-4A58-849C-D2BB803363A8}">
      <dgm:prSet phldrT="[Text]"/>
      <dgm:spPr>
        <a:solidFill>
          <a:schemeClr val="accent2"/>
        </a:solidFill>
        <a:ln>
          <a:noFill/>
        </a:ln>
      </dgm:spPr>
      <dgm:t>
        <a:bodyPr/>
        <a:lstStyle/>
        <a:p>
          <a:r>
            <a:rPr lang="en-US" dirty="0"/>
            <a:t>Carefully navigate “in </a:t>
          </a:r>
          <a:br>
            <a:rPr lang="en-US" dirty="0"/>
          </a:br>
          <a:r>
            <a:rPr lang="en-US" dirty="0"/>
            <a:t>the moment” situations</a:t>
          </a:r>
        </a:p>
      </dgm:t>
    </dgm:pt>
    <dgm:pt modelId="{7B769BE2-BBAA-4357-B3B1-AF23D676AEDA}" type="parTrans" cxnId="{901BC56D-F40C-461D-89A3-31F7B3E0BA59}">
      <dgm:prSet/>
      <dgm:spPr/>
      <dgm:t>
        <a:bodyPr/>
        <a:lstStyle/>
        <a:p>
          <a:endParaRPr lang="en-US"/>
        </a:p>
      </dgm:t>
    </dgm:pt>
    <dgm:pt modelId="{DEFF1765-1E6E-4471-92F0-81D3FEE72931}" type="sibTrans" cxnId="{901BC56D-F40C-461D-89A3-31F7B3E0BA59}">
      <dgm:prSet/>
      <dgm:spPr/>
      <dgm:t>
        <a:bodyPr/>
        <a:lstStyle/>
        <a:p>
          <a:endParaRPr lang="en-US"/>
        </a:p>
      </dgm:t>
    </dgm:pt>
    <dgm:pt modelId="{4381F1AE-7CA5-40B2-8524-DCF634E18AA2}" type="pres">
      <dgm:prSet presAssocID="{2F9F1E41-B824-4738-BB48-AD08AF2B1C3D}" presName="diagram" presStyleCnt="0">
        <dgm:presLayoutVars>
          <dgm:dir/>
          <dgm:resizeHandles val="exact"/>
        </dgm:presLayoutVars>
      </dgm:prSet>
      <dgm:spPr/>
    </dgm:pt>
    <dgm:pt modelId="{A5F6F439-E3BD-4BF7-AD67-8D98960A1327}" type="pres">
      <dgm:prSet presAssocID="{E35E9819-8EA2-41C3-8179-612EE290C306}" presName="node" presStyleLbl="node1" presStyleIdx="0" presStyleCnt="4">
        <dgm:presLayoutVars>
          <dgm:bulletEnabled val="1"/>
        </dgm:presLayoutVars>
      </dgm:prSet>
      <dgm:spPr/>
    </dgm:pt>
    <dgm:pt modelId="{93E47AEC-4415-43A8-8ADF-4E84DBA62B58}" type="pres">
      <dgm:prSet presAssocID="{47DB2189-9F63-45FF-AF39-EA6915D0DC45}" presName="sibTrans" presStyleCnt="0"/>
      <dgm:spPr/>
    </dgm:pt>
    <dgm:pt modelId="{E8755CC5-9138-47C3-9EB8-C4EE49282D8C}" type="pres">
      <dgm:prSet presAssocID="{AA42D431-40B5-4289-AA88-86AE06232FA7}" presName="node" presStyleLbl="node1" presStyleIdx="1" presStyleCnt="4">
        <dgm:presLayoutVars>
          <dgm:bulletEnabled val="1"/>
        </dgm:presLayoutVars>
      </dgm:prSet>
      <dgm:spPr/>
    </dgm:pt>
    <dgm:pt modelId="{148B0120-3149-48FB-B22D-46ED1B3E33D2}" type="pres">
      <dgm:prSet presAssocID="{656F2BA4-4F74-4E49-A51A-2A03072E5C13}" presName="sibTrans" presStyleCnt="0"/>
      <dgm:spPr/>
    </dgm:pt>
    <dgm:pt modelId="{6D50A652-8B95-4114-8768-F6D84C681B11}" type="pres">
      <dgm:prSet presAssocID="{F1B992ED-517A-4F6A-AB11-652D0E3ABAF8}" presName="node" presStyleLbl="node1" presStyleIdx="2" presStyleCnt="4">
        <dgm:presLayoutVars>
          <dgm:bulletEnabled val="1"/>
        </dgm:presLayoutVars>
      </dgm:prSet>
      <dgm:spPr/>
    </dgm:pt>
    <dgm:pt modelId="{9553FA28-9CD0-4C54-ABAC-8CF4C2C2116A}" type="pres">
      <dgm:prSet presAssocID="{FC0F050B-1367-4EC1-BB4C-F0478F2B048B}" presName="sibTrans" presStyleCnt="0"/>
      <dgm:spPr/>
    </dgm:pt>
    <dgm:pt modelId="{C2EAC790-9E1A-455C-88BF-4EAA4EBDC9EB}" type="pres">
      <dgm:prSet presAssocID="{8A74A94A-CF0B-4A58-849C-D2BB803363A8}" presName="node" presStyleLbl="node1" presStyleIdx="3" presStyleCnt="4">
        <dgm:presLayoutVars>
          <dgm:bulletEnabled val="1"/>
        </dgm:presLayoutVars>
      </dgm:prSet>
      <dgm:spPr/>
    </dgm:pt>
  </dgm:ptLst>
  <dgm:cxnLst>
    <dgm:cxn modelId="{EA4F800B-A4B9-4180-8AD0-536EA7344669}" srcId="{2F9F1E41-B824-4738-BB48-AD08AF2B1C3D}" destId="{E35E9819-8EA2-41C3-8179-612EE290C306}" srcOrd="0" destOrd="0" parTransId="{6F597596-B470-4DEB-943D-AC6775F42666}" sibTransId="{47DB2189-9F63-45FF-AF39-EA6915D0DC45}"/>
    <dgm:cxn modelId="{94166125-63DB-4822-B03E-3AE50B006159}" srcId="{2F9F1E41-B824-4738-BB48-AD08AF2B1C3D}" destId="{F1B992ED-517A-4F6A-AB11-652D0E3ABAF8}" srcOrd="2" destOrd="0" parTransId="{DD11B4EF-281F-43BD-A1CD-2D152094A5B8}" sibTransId="{FC0F050B-1367-4EC1-BB4C-F0478F2B048B}"/>
    <dgm:cxn modelId="{5E227039-CCBB-4DDC-B652-120C6E072C61}" type="presOf" srcId="{E35E9819-8EA2-41C3-8179-612EE290C306}" destId="{A5F6F439-E3BD-4BF7-AD67-8D98960A1327}" srcOrd="0" destOrd="0" presId="urn:microsoft.com/office/officeart/2005/8/layout/default"/>
    <dgm:cxn modelId="{901BC56D-F40C-461D-89A3-31F7B3E0BA59}" srcId="{2F9F1E41-B824-4738-BB48-AD08AF2B1C3D}" destId="{8A74A94A-CF0B-4A58-849C-D2BB803363A8}" srcOrd="3" destOrd="0" parTransId="{7B769BE2-BBAA-4357-B3B1-AF23D676AEDA}" sibTransId="{DEFF1765-1E6E-4471-92F0-81D3FEE72931}"/>
    <dgm:cxn modelId="{72A57F72-A4C9-4437-9D76-853407785CA4}" type="presOf" srcId="{F1B992ED-517A-4F6A-AB11-652D0E3ABAF8}" destId="{6D50A652-8B95-4114-8768-F6D84C681B11}" srcOrd="0" destOrd="0" presId="urn:microsoft.com/office/officeart/2005/8/layout/default"/>
    <dgm:cxn modelId="{22A1E484-ED4B-409E-B1C7-AA68EE521493}" type="presOf" srcId="{AA42D431-40B5-4289-AA88-86AE06232FA7}" destId="{E8755CC5-9138-47C3-9EB8-C4EE49282D8C}" srcOrd="0" destOrd="0" presId="urn:microsoft.com/office/officeart/2005/8/layout/default"/>
    <dgm:cxn modelId="{CCB469C6-3070-47EF-A7EE-D2A468F13C53}" srcId="{2F9F1E41-B824-4738-BB48-AD08AF2B1C3D}" destId="{AA42D431-40B5-4289-AA88-86AE06232FA7}" srcOrd="1" destOrd="0" parTransId="{1EE7BB26-D03F-4C4C-BD07-13AE08A4326C}" sibTransId="{656F2BA4-4F74-4E49-A51A-2A03072E5C13}"/>
    <dgm:cxn modelId="{5745DDEE-5B01-4327-A2A3-A5A2E62D7C65}" type="presOf" srcId="{2F9F1E41-B824-4738-BB48-AD08AF2B1C3D}" destId="{4381F1AE-7CA5-40B2-8524-DCF634E18AA2}" srcOrd="0" destOrd="0" presId="urn:microsoft.com/office/officeart/2005/8/layout/default"/>
    <dgm:cxn modelId="{069EA8F5-6AE9-44C1-8A79-E761EEFC26AC}" type="presOf" srcId="{8A74A94A-CF0B-4A58-849C-D2BB803363A8}" destId="{C2EAC790-9E1A-455C-88BF-4EAA4EBDC9EB}" srcOrd="0" destOrd="0" presId="urn:microsoft.com/office/officeart/2005/8/layout/default"/>
    <dgm:cxn modelId="{872FC322-994A-47CD-A0D6-C5637569A0EB}" type="presParOf" srcId="{4381F1AE-7CA5-40B2-8524-DCF634E18AA2}" destId="{A5F6F439-E3BD-4BF7-AD67-8D98960A1327}" srcOrd="0" destOrd="0" presId="urn:microsoft.com/office/officeart/2005/8/layout/default"/>
    <dgm:cxn modelId="{C3D218DA-C8E5-4A4D-B312-F79FEF8830EA}" type="presParOf" srcId="{4381F1AE-7CA5-40B2-8524-DCF634E18AA2}" destId="{93E47AEC-4415-43A8-8ADF-4E84DBA62B58}" srcOrd="1" destOrd="0" presId="urn:microsoft.com/office/officeart/2005/8/layout/default"/>
    <dgm:cxn modelId="{C0A69547-001F-494A-84B5-CF828F15D2FB}" type="presParOf" srcId="{4381F1AE-7CA5-40B2-8524-DCF634E18AA2}" destId="{E8755CC5-9138-47C3-9EB8-C4EE49282D8C}" srcOrd="2" destOrd="0" presId="urn:microsoft.com/office/officeart/2005/8/layout/default"/>
    <dgm:cxn modelId="{646B6D0E-F9B8-4496-AF56-C95987225F23}" type="presParOf" srcId="{4381F1AE-7CA5-40B2-8524-DCF634E18AA2}" destId="{148B0120-3149-48FB-B22D-46ED1B3E33D2}" srcOrd="3" destOrd="0" presId="urn:microsoft.com/office/officeart/2005/8/layout/default"/>
    <dgm:cxn modelId="{DDC4F6FB-615A-432B-B111-317A31A66171}" type="presParOf" srcId="{4381F1AE-7CA5-40B2-8524-DCF634E18AA2}" destId="{6D50A652-8B95-4114-8768-F6D84C681B11}" srcOrd="4" destOrd="0" presId="urn:microsoft.com/office/officeart/2005/8/layout/default"/>
    <dgm:cxn modelId="{0F5042EB-FDCB-4B6F-8444-802B5725D75B}" type="presParOf" srcId="{4381F1AE-7CA5-40B2-8524-DCF634E18AA2}" destId="{9553FA28-9CD0-4C54-ABAC-8CF4C2C2116A}" srcOrd="5" destOrd="0" presId="urn:microsoft.com/office/officeart/2005/8/layout/default"/>
    <dgm:cxn modelId="{4851DBED-3015-4AFC-AE69-80EAFC55EDB9}" type="presParOf" srcId="{4381F1AE-7CA5-40B2-8524-DCF634E18AA2}" destId="{C2EAC790-9E1A-455C-88BF-4EAA4EBDC9EB}" srcOrd="6" destOrd="0" presId="urn:microsoft.com/office/officeart/2005/8/layout/default"/>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9F1E41-B824-4738-BB48-AD08AF2B1C3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35E9819-8EA2-41C3-8179-612EE290C306}">
      <dgm:prSet phldrT="[Text]" custT="1"/>
      <dgm:spPr>
        <a:solidFill>
          <a:schemeClr val="accent2"/>
        </a:solidFill>
        <a:ln>
          <a:noFill/>
        </a:ln>
      </dgm:spPr>
      <dgm:t>
        <a:bodyPr/>
        <a:lstStyle/>
        <a:p>
          <a:r>
            <a:rPr lang="en-US" sz="3000"/>
            <a:t>Plan, </a:t>
          </a:r>
          <a:br>
            <a:rPr lang="en-US" sz="3000"/>
          </a:br>
          <a:r>
            <a:rPr lang="en-US" sz="3000"/>
            <a:t>prepare, practice</a:t>
          </a:r>
        </a:p>
      </dgm:t>
    </dgm:pt>
    <dgm:pt modelId="{6F597596-B470-4DEB-943D-AC6775F42666}" type="parTrans" cxnId="{EA4F800B-A4B9-4180-8AD0-536EA7344669}">
      <dgm:prSet/>
      <dgm:spPr/>
      <dgm:t>
        <a:bodyPr/>
        <a:lstStyle/>
        <a:p>
          <a:endParaRPr lang="en-US"/>
        </a:p>
      </dgm:t>
    </dgm:pt>
    <dgm:pt modelId="{47DB2189-9F63-45FF-AF39-EA6915D0DC45}" type="sibTrans" cxnId="{EA4F800B-A4B9-4180-8AD0-536EA7344669}">
      <dgm:prSet/>
      <dgm:spPr/>
      <dgm:t>
        <a:bodyPr/>
        <a:lstStyle/>
        <a:p>
          <a:endParaRPr lang="en-US"/>
        </a:p>
      </dgm:t>
    </dgm:pt>
    <dgm:pt modelId="{AA42D431-40B5-4289-AA88-86AE06232FA7}">
      <dgm:prSet phldrT="[Text]" custT="1"/>
      <dgm:spPr>
        <a:solidFill>
          <a:schemeClr val="accent2"/>
        </a:solidFill>
        <a:ln>
          <a:noFill/>
        </a:ln>
      </dgm:spPr>
      <dgm:t>
        <a:bodyPr/>
        <a:lstStyle/>
        <a:p>
          <a:r>
            <a:rPr lang="en-US" sz="3000"/>
            <a:t>Be timely, </a:t>
          </a:r>
          <a:br>
            <a:rPr lang="en-US" sz="3000"/>
          </a:br>
          <a:r>
            <a:rPr lang="en-US" sz="3000"/>
            <a:t>not perfect</a:t>
          </a:r>
        </a:p>
      </dgm:t>
    </dgm:pt>
    <dgm:pt modelId="{1EE7BB26-D03F-4C4C-BD07-13AE08A4326C}" type="parTrans" cxnId="{CCB469C6-3070-47EF-A7EE-D2A468F13C53}">
      <dgm:prSet/>
      <dgm:spPr/>
      <dgm:t>
        <a:bodyPr/>
        <a:lstStyle/>
        <a:p>
          <a:endParaRPr lang="en-US"/>
        </a:p>
      </dgm:t>
    </dgm:pt>
    <dgm:pt modelId="{656F2BA4-4F74-4E49-A51A-2A03072E5C13}" type="sibTrans" cxnId="{CCB469C6-3070-47EF-A7EE-D2A468F13C53}">
      <dgm:prSet/>
      <dgm:spPr/>
      <dgm:t>
        <a:bodyPr/>
        <a:lstStyle/>
        <a:p>
          <a:endParaRPr lang="en-US"/>
        </a:p>
      </dgm:t>
    </dgm:pt>
    <dgm:pt modelId="{F1B992ED-517A-4F6A-AB11-652D0E3ABAF8}">
      <dgm:prSet phldrT="[Text]" custT="1"/>
      <dgm:spPr>
        <a:solidFill>
          <a:schemeClr val="accent2"/>
        </a:solidFill>
        <a:ln>
          <a:noFill/>
        </a:ln>
      </dgm:spPr>
      <dgm:t>
        <a:bodyPr/>
        <a:lstStyle/>
        <a:p>
          <a:r>
            <a:rPr lang="en-US" sz="3000"/>
            <a:t>Stand on </a:t>
          </a:r>
          <a:br>
            <a:rPr lang="en-US" sz="3000"/>
          </a:br>
          <a:r>
            <a:rPr lang="en-US" sz="3000"/>
            <a:t>your message</a:t>
          </a:r>
        </a:p>
      </dgm:t>
    </dgm:pt>
    <dgm:pt modelId="{DD11B4EF-281F-43BD-A1CD-2D152094A5B8}" type="parTrans" cxnId="{94166125-63DB-4822-B03E-3AE50B006159}">
      <dgm:prSet/>
      <dgm:spPr/>
      <dgm:t>
        <a:bodyPr/>
        <a:lstStyle/>
        <a:p>
          <a:endParaRPr lang="en-US"/>
        </a:p>
      </dgm:t>
    </dgm:pt>
    <dgm:pt modelId="{FC0F050B-1367-4EC1-BB4C-F0478F2B048B}" type="sibTrans" cxnId="{94166125-63DB-4822-B03E-3AE50B006159}">
      <dgm:prSet/>
      <dgm:spPr/>
      <dgm:t>
        <a:bodyPr/>
        <a:lstStyle/>
        <a:p>
          <a:endParaRPr lang="en-US"/>
        </a:p>
      </dgm:t>
    </dgm:pt>
    <dgm:pt modelId="{8A74A94A-CF0B-4A58-849C-D2BB803363A8}">
      <dgm:prSet phldrT="[Text]" custT="1"/>
      <dgm:spPr>
        <a:solidFill>
          <a:schemeClr val="accent2"/>
        </a:solidFill>
        <a:ln>
          <a:noFill/>
        </a:ln>
      </dgm:spPr>
      <dgm:t>
        <a:bodyPr/>
        <a:lstStyle/>
        <a:p>
          <a:r>
            <a:rPr lang="en-US" sz="3000"/>
            <a:t>Do a debrief</a:t>
          </a:r>
        </a:p>
      </dgm:t>
    </dgm:pt>
    <dgm:pt modelId="{7B769BE2-BBAA-4357-B3B1-AF23D676AEDA}" type="parTrans" cxnId="{901BC56D-F40C-461D-89A3-31F7B3E0BA59}">
      <dgm:prSet/>
      <dgm:spPr/>
      <dgm:t>
        <a:bodyPr/>
        <a:lstStyle/>
        <a:p>
          <a:endParaRPr lang="en-US"/>
        </a:p>
      </dgm:t>
    </dgm:pt>
    <dgm:pt modelId="{DEFF1765-1E6E-4471-92F0-81D3FEE72931}" type="sibTrans" cxnId="{901BC56D-F40C-461D-89A3-31F7B3E0BA59}">
      <dgm:prSet/>
      <dgm:spPr/>
      <dgm:t>
        <a:bodyPr/>
        <a:lstStyle/>
        <a:p>
          <a:endParaRPr lang="en-US"/>
        </a:p>
      </dgm:t>
    </dgm:pt>
    <dgm:pt modelId="{4381F1AE-7CA5-40B2-8524-DCF634E18AA2}" type="pres">
      <dgm:prSet presAssocID="{2F9F1E41-B824-4738-BB48-AD08AF2B1C3D}" presName="diagram" presStyleCnt="0">
        <dgm:presLayoutVars>
          <dgm:dir/>
          <dgm:resizeHandles val="exact"/>
        </dgm:presLayoutVars>
      </dgm:prSet>
      <dgm:spPr/>
    </dgm:pt>
    <dgm:pt modelId="{A5F6F439-E3BD-4BF7-AD67-8D98960A1327}" type="pres">
      <dgm:prSet presAssocID="{E35E9819-8EA2-41C3-8179-612EE290C306}" presName="node" presStyleLbl="node1" presStyleIdx="0" presStyleCnt="4">
        <dgm:presLayoutVars>
          <dgm:bulletEnabled val="1"/>
        </dgm:presLayoutVars>
      </dgm:prSet>
      <dgm:spPr/>
    </dgm:pt>
    <dgm:pt modelId="{93E47AEC-4415-43A8-8ADF-4E84DBA62B58}" type="pres">
      <dgm:prSet presAssocID="{47DB2189-9F63-45FF-AF39-EA6915D0DC45}" presName="sibTrans" presStyleCnt="0"/>
      <dgm:spPr/>
    </dgm:pt>
    <dgm:pt modelId="{E8755CC5-9138-47C3-9EB8-C4EE49282D8C}" type="pres">
      <dgm:prSet presAssocID="{AA42D431-40B5-4289-AA88-86AE06232FA7}" presName="node" presStyleLbl="node1" presStyleIdx="1" presStyleCnt="4">
        <dgm:presLayoutVars>
          <dgm:bulletEnabled val="1"/>
        </dgm:presLayoutVars>
      </dgm:prSet>
      <dgm:spPr/>
    </dgm:pt>
    <dgm:pt modelId="{148B0120-3149-48FB-B22D-46ED1B3E33D2}" type="pres">
      <dgm:prSet presAssocID="{656F2BA4-4F74-4E49-A51A-2A03072E5C13}" presName="sibTrans" presStyleCnt="0"/>
      <dgm:spPr/>
    </dgm:pt>
    <dgm:pt modelId="{6D50A652-8B95-4114-8768-F6D84C681B11}" type="pres">
      <dgm:prSet presAssocID="{F1B992ED-517A-4F6A-AB11-652D0E3ABAF8}" presName="node" presStyleLbl="node1" presStyleIdx="2" presStyleCnt="4">
        <dgm:presLayoutVars>
          <dgm:bulletEnabled val="1"/>
        </dgm:presLayoutVars>
      </dgm:prSet>
      <dgm:spPr/>
    </dgm:pt>
    <dgm:pt modelId="{9553FA28-9CD0-4C54-ABAC-8CF4C2C2116A}" type="pres">
      <dgm:prSet presAssocID="{FC0F050B-1367-4EC1-BB4C-F0478F2B048B}" presName="sibTrans" presStyleCnt="0"/>
      <dgm:spPr/>
    </dgm:pt>
    <dgm:pt modelId="{C2EAC790-9E1A-455C-88BF-4EAA4EBDC9EB}" type="pres">
      <dgm:prSet presAssocID="{8A74A94A-CF0B-4A58-849C-D2BB803363A8}" presName="node" presStyleLbl="node1" presStyleIdx="3" presStyleCnt="4">
        <dgm:presLayoutVars>
          <dgm:bulletEnabled val="1"/>
        </dgm:presLayoutVars>
      </dgm:prSet>
      <dgm:spPr/>
    </dgm:pt>
  </dgm:ptLst>
  <dgm:cxnLst>
    <dgm:cxn modelId="{EA4F800B-A4B9-4180-8AD0-536EA7344669}" srcId="{2F9F1E41-B824-4738-BB48-AD08AF2B1C3D}" destId="{E35E9819-8EA2-41C3-8179-612EE290C306}" srcOrd="0" destOrd="0" parTransId="{6F597596-B470-4DEB-943D-AC6775F42666}" sibTransId="{47DB2189-9F63-45FF-AF39-EA6915D0DC45}"/>
    <dgm:cxn modelId="{94166125-63DB-4822-B03E-3AE50B006159}" srcId="{2F9F1E41-B824-4738-BB48-AD08AF2B1C3D}" destId="{F1B992ED-517A-4F6A-AB11-652D0E3ABAF8}" srcOrd="2" destOrd="0" parTransId="{DD11B4EF-281F-43BD-A1CD-2D152094A5B8}" sibTransId="{FC0F050B-1367-4EC1-BB4C-F0478F2B048B}"/>
    <dgm:cxn modelId="{5E227039-CCBB-4DDC-B652-120C6E072C61}" type="presOf" srcId="{E35E9819-8EA2-41C3-8179-612EE290C306}" destId="{A5F6F439-E3BD-4BF7-AD67-8D98960A1327}" srcOrd="0" destOrd="0" presId="urn:microsoft.com/office/officeart/2005/8/layout/default"/>
    <dgm:cxn modelId="{901BC56D-F40C-461D-89A3-31F7B3E0BA59}" srcId="{2F9F1E41-B824-4738-BB48-AD08AF2B1C3D}" destId="{8A74A94A-CF0B-4A58-849C-D2BB803363A8}" srcOrd="3" destOrd="0" parTransId="{7B769BE2-BBAA-4357-B3B1-AF23D676AEDA}" sibTransId="{DEFF1765-1E6E-4471-92F0-81D3FEE72931}"/>
    <dgm:cxn modelId="{72A57F72-A4C9-4437-9D76-853407785CA4}" type="presOf" srcId="{F1B992ED-517A-4F6A-AB11-652D0E3ABAF8}" destId="{6D50A652-8B95-4114-8768-F6D84C681B11}" srcOrd="0" destOrd="0" presId="urn:microsoft.com/office/officeart/2005/8/layout/default"/>
    <dgm:cxn modelId="{22A1E484-ED4B-409E-B1C7-AA68EE521493}" type="presOf" srcId="{AA42D431-40B5-4289-AA88-86AE06232FA7}" destId="{E8755CC5-9138-47C3-9EB8-C4EE49282D8C}" srcOrd="0" destOrd="0" presId="urn:microsoft.com/office/officeart/2005/8/layout/default"/>
    <dgm:cxn modelId="{CCB469C6-3070-47EF-A7EE-D2A468F13C53}" srcId="{2F9F1E41-B824-4738-BB48-AD08AF2B1C3D}" destId="{AA42D431-40B5-4289-AA88-86AE06232FA7}" srcOrd="1" destOrd="0" parTransId="{1EE7BB26-D03F-4C4C-BD07-13AE08A4326C}" sibTransId="{656F2BA4-4F74-4E49-A51A-2A03072E5C13}"/>
    <dgm:cxn modelId="{5745DDEE-5B01-4327-A2A3-A5A2E62D7C65}" type="presOf" srcId="{2F9F1E41-B824-4738-BB48-AD08AF2B1C3D}" destId="{4381F1AE-7CA5-40B2-8524-DCF634E18AA2}" srcOrd="0" destOrd="0" presId="urn:microsoft.com/office/officeart/2005/8/layout/default"/>
    <dgm:cxn modelId="{069EA8F5-6AE9-44C1-8A79-E761EEFC26AC}" type="presOf" srcId="{8A74A94A-CF0B-4A58-849C-D2BB803363A8}" destId="{C2EAC790-9E1A-455C-88BF-4EAA4EBDC9EB}" srcOrd="0" destOrd="0" presId="urn:microsoft.com/office/officeart/2005/8/layout/default"/>
    <dgm:cxn modelId="{872FC322-994A-47CD-A0D6-C5637569A0EB}" type="presParOf" srcId="{4381F1AE-7CA5-40B2-8524-DCF634E18AA2}" destId="{A5F6F439-E3BD-4BF7-AD67-8D98960A1327}" srcOrd="0" destOrd="0" presId="urn:microsoft.com/office/officeart/2005/8/layout/default"/>
    <dgm:cxn modelId="{C3D218DA-C8E5-4A4D-B312-F79FEF8830EA}" type="presParOf" srcId="{4381F1AE-7CA5-40B2-8524-DCF634E18AA2}" destId="{93E47AEC-4415-43A8-8ADF-4E84DBA62B58}" srcOrd="1" destOrd="0" presId="urn:microsoft.com/office/officeart/2005/8/layout/default"/>
    <dgm:cxn modelId="{C0A69547-001F-494A-84B5-CF828F15D2FB}" type="presParOf" srcId="{4381F1AE-7CA5-40B2-8524-DCF634E18AA2}" destId="{E8755CC5-9138-47C3-9EB8-C4EE49282D8C}" srcOrd="2" destOrd="0" presId="urn:microsoft.com/office/officeart/2005/8/layout/default"/>
    <dgm:cxn modelId="{646B6D0E-F9B8-4496-AF56-C95987225F23}" type="presParOf" srcId="{4381F1AE-7CA5-40B2-8524-DCF634E18AA2}" destId="{148B0120-3149-48FB-B22D-46ED1B3E33D2}" srcOrd="3" destOrd="0" presId="urn:microsoft.com/office/officeart/2005/8/layout/default"/>
    <dgm:cxn modelId="{DDC4F6FB-615A-432B-B111-317A31A66171}" type="presParOf" srcId="{4381F1AE-7CA5-40B2-8524-DCF634E18AA2}" destId="{6D50A652-8B95-4114-8768-F6D84C681B11}" srcOrd="4" destOrd="0" presId="urn:microsoft.com/office/officeart/2005/8/layout/default"/>
    <dgm:cxn modelId="{0F5042EB-FDCB-4B6F-8444-802B5725D75B}" type="presParOf" srcId="{4381F1AE-7CA5-40B2-8524-DCF634E18AA2}" destId="{9553FA28-9CD0-4C54-ABAC-8CF4C2C2116A}" srcOrd="5" destOrd="0" presId="urn:microsoft.com/office/officeart/2005/8/layout/default"/>
    <dgm:cxn modelId="{4851DBED-3015-4AFC-AE69-80EAFC55EDB9}" type="presParOf" srcId="{4381F1AE-7CA5-40B2-8524-DCF634E18AA2}" destId="{C2EAC790-9E1A-455C-88BF-4EAA4EBDC9EB}" srcOrd="6" destOrd="0" presId="urn:microsoft.com/office/officeart/2005/8/layout/default"/>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9F1E41-B824-4738-BB48-AD08AF2B1C3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35E9819-8EA2-41C3-8179-612EE290C306}">
      <dgm:prSet phldrT="[Text]" custT="1"/>
      <dgm:spPr>
        <a:solidFill>
          <a:schemeClr val="accent2"/>
        </a:solidFill>
        <a:ln>
          <a:noFill/>
        </a:ln>
      </dgm:spPr>
      <dgm:t>
        <a:bodyPr/>
        <a:lstStyle/>
        <a:p>
          <a:r>
            <a:rPr lang="en-US" sz="3000"/>
            <a:t>You’re </a:t>
          </a:r>
          <a:br>
            <a:rPr lang="en-US" sz="3000"/>
          </a:br>
          <a:r>
            <a:rPr lang="en-US" sz="3000"/>
            <a:t>Always On</a:t>
          </a:r>
        </a:p>
      </dgm:t>
    </dgm:pt>
    <dgm:pt modelId="{6F597596-B470-4DEB-943D-AC6775F42666}" type="parTrans" cxnId="{EA4F800B-A4B9-4180-8AD0-536EA7344669}">
      <dgm:prSet/>
      <dgm:spPr/>
      <dgm:t>
        <a:bodyPr/>
        <a:lstStyle/>
        <a:p>
          <a:endParaRPr lang="en-US"/>
        </a:p>
      </dgm:t>
    </dgm:pt>
    <dgm:pt modelId="{47DB2189-9F63-45FF-AF39-EA6915D0DC45}" type="sibTrans" cxnId="{EA4F800B-A4B9-4180-8AD0-536EA7344669}">
      <dgm:prSet/>
      <dgm:spPr/>
      <dgm:t>
        <a:bodyPr/>
        <a:lstStyle/>
        <a:p>
          <a:endParaRPr lang="en-US"/>
        </a:p>
      </dgm:t>
    </dgm:pt>
    <dgm:pt modelId="{AA42D431-40B5-4289-AA88-86AE06232FA7}">
      <dgm:prSet phldrT="[Text]" custT="1"/>
      <dgm:spPr>
        <a:solidFill>
          <a:schemeClr val="accent2"/>
        </a:solidFill>
        <a:ln>
          <a:noFill/>
        </a:ln>
      </dgm:spPr>
      <dgm:t>
        <a:bodyPr/>
        <a:lstStyle/>
        <a:p>
          <a:r>
            <a:rPr lang="en-US" sz="3000">
              <a:latin typeface="Arial" panose="020B0604020202020204"/>
            </a:rPr>
            <a:t>Know</a:t>
          </a:r>
          <a:r>
            <a:rPr lang="en-US" sz="3000"/>
            <a:t> Your Lane</a:t>
          </a:r>
        </a:p>
      </dgm:t>
    </dgm:pt>
    <dgm:pt modelId="{1EE7BB26-D03F-4C4C-BD07-13AE08A4326C}" type="parTrans" cxnId="{CCB469C6-3070-47EF-A7EE-D2A468F13C53}">
      <dgm:prSet/>
      <dgm:spPr/>
      <dgm:t>
        <a:bodyPr/>
        <a:lstStyle/>
        <a:p>
          <a:endParaRPr lang="en-US"/>
        </a:p>
      </dgm:t>
    </dgm:pt>
    <dgm:pt modelId="{656F2BA4-4F74-4E49-A51A-2A03072E5C13}" type="sibTrans" cxnId="{CCB469C6-3070-47EF-A7EE-D2A468F13C53}">
      <dgm:prSet/>
      <dgm:spPr/>
      <dgm:t>
        <a:bodyPr/>
        <a:lstStyle/>
        <a:p>
          <a:endParaRPr lang="en-US"/>
        </a:p>
      </dgm:t>
    </dgm:pt>
    <dgm:pt modelId="{F1B992ED-517A-4F6A-AB11-652D0E3ABAF8}">
      <dgm:prSet phldrT="[Text]" custT="1"/>
      <dgm:spPr>
        <a:solidFill>
          <a:schemeClr val="accent2"/>
        </a:solidFill>
        <a:ln>
          <a:noFill/>
        </a:ln>
      </dgm:spPr>
      <dgm:t>
        <a:bodyPr/>
        <a:lstStyle/>
        <a:p>
          <a:r>
            <a:rPr lang="en-US" sz="3000"/>
            <a:t>Promote, Promote, Promote!</a:t>
          </a:r>
        </a:p>
      </dgm:t>
    </dgm:pt>
    <dgm:pt modelId="{DD11B4EF-281F-43BD-A1CD-2D152094A5B8}" type="parTrans" cxnId="{94166125-63DB-4822-B03E-3AE50B006159}">
      <dgm:prSet/>
      <dgm:spPr/>
      <dgm:t>
        <a:bodyPr/>
        <a:lstStyle/>
        <a:p>
          <a:endParaRPr lang="en-US"/>
        </a:p>
      </dgm:t>
    </dgm:pt>
    <dgm:pt modelId="{FC0F050B-1367-4EC1-BB4C-F0478F2B048B}" type="sibTrans" cxnId="{94166125-63DB-4822-B03E-3AE50B006159}">
      <dgm:prSet/>
      <dgm:spPr/>
      <dgm:t>
        <a:bodyPr/>
        <a:lstStyle/>
        <a:p>
          <a:endParaRPr lang="en-US"/>
        </a:p>
      </dgm:t>
    </dgm:pt>
    <dgm:pt modelId="{8A74A94A-CF0B-4A58-849C-D2BB803363A8}">
      <dgm:prSet phldrT="[Text]" custT="1"/>
      <dgm:spPr>
        <a:solidFill>
          <a:schemeClr val="accent2"/>
        </a:solidFill>
        <a:ln>
          <a:noFill/>
        </a:ln>
      </dgm:spPr>
      <dgm:t>
        <a:bodyPr/>
        <a:lstStyle/>
        <a:p>
          <a:r>
            <a:rPr lang="en-US" sz="3000"/>
            <a:t>First, Do </a:t>
          </a:r>
          <a:br>
            <a:rPr lang="en-US" sz="3000"/>
          </a:br>
          <a:r>
            <a:rPr lang="en-US" sz="3000"/>
            <a:t>No Harm</a:t>
          </a:r>
        </a:p>
      </dgm:t>
    </dgm:pt>
    <dgm:pt modelId="{7B769BE2-BBAA-4357-B3B1-AF23D676AEDA}" type="parTrans" cxnId="{901BC56D-F40C-461D-89A3-31F7B3E0BA59}">
      <dgm:prSet/>
      <dgm:spPr/>
      <dgm:t>
        <a:bodyPr/>
        <a:lstStyle/>
        <a:p>
          <a:endParaRPr lang="en-US"/>
        </a:p>
      </dgm:t>
    </dgm:pt>
    <dgm:pt modelId="{DEFF1765-1E6E-4471-92F0-81D3FEE72931}" type="sibTrans" cxnId="{901BC56D-F40C-461D-89A3-31F7B3E0BA59}">
      <dgm:prSet/>
      <dgm:spPr/>
      <dgm:t>
        <a:bodyPr/>
        <a:lstStyle/>
        <a:p>
          <a:endParaRPr lang="en-US"/>
        </a:p>
      </dgm:t>
    </dgm:pt>
    <dgm:pt modelId="{4381F1AE-7CA5-40B2-8524-DCF634E18AA2}" type="pres">
      <dgm:prSet presAssocID="{2F9F1E41-B824-4738-BB48-AD08AF2B1C3D}" presName="diagram" presStyleCnt="0">
        <dgm:presLayoutVars>
          <dgm:dir/>
          <dgm:resizeHandles val="exact"/>
        </dgm:presLayoutVars>
      </dgm:prSet>
      <dgm:spPr/>
    </dgm:pt>
    <dgm:pt modelId="{A5F6F439-E3BD-4BF7-AD67-8D98960A1327}" type="pres">
      <dgm:prSet presAssocID="{E35E9819-8EA2-41C3-8179-612EE290C306}" presName="node" presStyleLbl="node1" presStyleIdx="0" presStyleCnt="4">
        <dgm:presLayoutVars>
          <dgm:bulletEnabled val="1"/>
        </dgm:presLayoutVars>
      </dgm:prSet>
      <dgm:spPr/>
    </dgm:pt>
    <dgm:pt modelId="{93E47AEC-4415-43A8-8ADF-4E84DBA62B58}" type="pres">
      <dgm:prSet presAssocID="{47DB2189-9F63-45FF-AF39-EA6915D0DC45}" presName="sibTrans" presStyleCnt="0"/>
      <dgm:spPr/>
    </dgm:pt>
    <dgm:pt modelId="{E8755CC5-9138-47C3-9EB8-C4EE49282D8C}" type="pres">
      <dgm:prSet presAssocID="{AA42D431-40B5-4289-AA88-86AE06232FA7}" presName="node" presStyleLbl="node1" presStyleIdx="1" presStyleCnt="4">
        <dgm:presLayoutVars>
          <dgm:bulletEnabled val="1"/>
        </dgm:presLayoutVars>
      </dgm:prSet>
      <dgm:spPr/>
    </dgm:pt>
    <dgm:pt modelId="{148B0120-3149-48FB-B22D-46ED1B3E33D2}" type="pres">
      <dgm:prSet presAssocID="{656F2BA4-4F74-4E49-A51A-2A03072E5C13}" presName="sibTrans" presStyleCnt="0"/>
      <dgm:spPr/>
    </dgm:pt>
    <dgm:pt modelId="{6D50A652-8B95-4114-8768-F6D84C681B11}" type="pres">
      <dgm:prSet presAssocID="{F1B992ED-517A-4F6A-AB11-652D0E3ABAF8}" presName="node" presStyleLbl="node1" presStyleIdx="2" presStyleCnt="4">
        <dgm:presLayoutVars>
          <dgm:bulletEnabled val="1"/>
        </dgm:presLayoutVars>
      </dgm:prSet>
      <dgm:spPr/>
    </dgm:pt>
    <dgm:pt modelId="{9553FA28-9CD0-4C54-ABAC-8CF4C2C2116A}" type="pres">
      <dgm:prSet presAssocID="{FC0F050B-1367-4EC1-BB4C-F0478F2B048B}" presName="sibTrans" presStyleCnt="0"/>
      <dgm:spPr/>
    </dgm:pt>
    <dgm:pt modelId="{C2EAC790-9E1A-455C-88BF-4EAA4EBDC9EB}" type="pres">
      <dgm:prSet presAssocID="{8A74A94A-CF0B-4A58-849C-D2BB803363A8}" presName="node" presStyleLbl="node1" presStyleIdx="3" presStyleCnt="4">
        <dgm:presLayoutVars>
          <dgm:bulletEnabled val="1"/>
        </dgm:presLayoutVars>
      </dgm:prSet>
      <dgm:spPr/>
    </dgm:pt>
  </dgm:ptLst>
  <dgm:cxnLst>
    <dgm:cxn modelId="{EA4F800B-A4B9-4180-8AD0-536EA7344669}" srcId="{2F9F1E41-B824-4738-BB48-AD08AF2B1C3D}" destId="{E35E9819-8EA2-41C3-8179-612EE290C306}" srcOrd="0" destOrd="0" parTransId="{6F597596-B470-4DEB-943D-AC6775F42666}" sibTransId="{47DB2189-9F63-45FF-AF39-EA6915D0DC45}"/>
    <dgm:cxn modelId="{94166125-63DB-4822-B03E-3AE50B006159}" srcId="{2F9F1E41-B824-4738-BB48-AD08AF2B1C3D}" destId="{F1B992ED-517A-4F6A-AB11-652D0E3ABAF8}" srcOrd="2" destOrd="0" parTransId="{DD11B4EF-281F-43BD-A1CD-2D152094A5B8}" sibTransId="{FC0F050B-1367-4EC1-BB4C-F0478F2B048B}"/>
    <dgm:cxn modelId="{5E227039-CCBB-4DDC-B652-120C6E072C61}" type="presOf" srcId="{E35E9819-8EA2-41C3-8179-612EE290C306}" destId="{A5F6F439-E3BD-4BF7-AD67-8D98960A1327}" srcOrd="0" destOrd="0" presId="urn:microsoft.com/office/officeart/2005/8/layout/default"/>
    <dgm:cxn modelId="{901BC56D-F40C-461D-89A3-31F7B3E0BA59}" srcId="{2F9F1E41-B824-4738-BB48-AD08AF2B1C3D}" destId="{8A74A94A-CF0B-4A58-849C-D2BB803363A8}" srcOrd="3" destOrd="0" parTransId="{7B769BE2-BBAA-4357-B3B1-AF23D676AEDA}" sibTransId="{DEFF1765-1E6E-4471-92F0-81D3FEE72931}"/>
    <dgm:cxn modelId="{72A57F72-A4C9-4437-9D76-853407785CA4}" type="presOf" srcId="{F1B992ED-517A-4F6A-AB11-652D0E3ABAF8}" destId="{6D50A652-8B95-4114-8768-F6D84C681B11}" srcOrd="0" destOrd="0" presId="urn:microsoft.com/office/officeart/2005/8/layout/default"/>
    <dgm:cxn modelId="{22A1E484-ED4B-409E-B1C7-AA68EE521493}" type="presOf" srcId="{AA42D431-40B5-4289-AA88-86AE06232FA7}" destId="{E8755CC5-9138-47C3-9EB8-C4EE49282D8C}" srcOrd="0" destOrd="0" presId="urn:microsoft.com/office/officeart/2005/8/layout/default"/>
    <dgm:cxn modelId="{CCB469C6-3070-47EF-A7EE-D2A468F13C53}" srcId="{2F9F1E41-B824-4738-BB48-AD08AF2B1C3D}" destId="{AA42D431-40B5-4289-AA88-86AE06232FA7}" srcOrd="1" destOrd="0" parTransId="{1EE7BB26-D03F-4C4C-BD07-13AE08A4326C}" sibTransId="{656F2BA4-4F74-4E49-A51A-2A03072E5C13}"/>
    <dgm:cxn modelId="{5745DDEE-5B01-4327-A2A3-A5A2E62D7C65}" type="presOf" srcId="{2F9F1E41-B824-4738-BB48-AD08AF2B1C3D}" destId="{4381F1AE-7CA5-40B2-8524-DCF634E18AA2}" srcOrd="0" destOrd="0" presId="urn:microsoft.com/office/officeart/2005/8/layout/default"/>
    <dgm:cxn modelId="{069EA8F5-6AE9-44C1-8A79-E761EEFC26AC}" type="presOf" srcId="{8A74A94A-CF0B-4A58-849C-D2BB803363A8}" destId="{C2EAC790-9E1A-455C-88BF-4EAA4EBDC9EB}" srcOrd="0" destOrd="0" presId="urn:microsoft.com/office/officeart/2005/8/layout/default"/>
    <dgm:cxn modelId="{872FC322-994A-47CD-A0D6-C5637569A0EB}" type="presParOf" srcId="{4381F1AE-7CA5-40B2-8524-DCF634E18AA2}" destId="{A5F6F439-E3BD-4BF7-AD67-8D98960A1327}" srcOrd="0" destOrd="0" presId="urn:microsoft.com/office/officeart/2005/8/layout/default"/>
    <dgm:cxn modelId="{C3D218DA-C8E5-4A4D-B312-F79FEF8830EA}" type="presParOf" srcId="{4381F1AE-7CA5-40B2-8524-DCF634E18AA2}" destId="{93E47AEC-4415-43A8-8ADF-4E84DBA62B58}" srcOrd="1" destOrd="0" presId="urn:microsoft.com/office/officeart/2005/8/layout/default"/>
    <dgm:cxn modelId="{C0A69547-001F-494A-84B5-CF828F15D2FB}" type="presParOf" srcId="{4381F1AE-7CA5-40B2-8524-DCF634E18AA2}" destId="{E8755CC5-9138-47C3-9EB8-C4EE49282D8C}" srcOrd="2" destOrd="0" presId="urn:microsoft.com/office/officeart/2005/8/layout/default"/>
    <dgm:cxn modelId="{646B6D0E-F9B8-4496-AF56-C95987225F23}" type="presParOf" srcId="{4381F1AE-7CA5-40B2-8524-DCF634E18AA2}" destId="{148B0120-3149-48FB-B22D-46ED1B3E33D2}" srcOrd="3" destOrd="0" presId="urn:microsoft.com/office/officeart/2005/8/layout/default"/>
    <dgm:cxn modelId="{DDC4F6FB-615A-432B-B111-317A31A66171}" type="presParOf" srcId="{4381F1AE-7CA5-40B2-8524-DCF634E18AA2}" destId="{6D50A652-8B95-4114-8768-F6D84C681B11}" srcOrd="4" destOrd="0" presId="urn:microsoft.com/office/officeart/2005/8/layout/default"/>
    <dgm:cxn modelId="{0F5042EB-FDCB-4B6F-8444-802B5725D75B}" type="presParOf" srcId="{4381F1AE-7CA5-40B2-8524-DCF634E18AA2}" destId="{9553FA28-9CD0-4C54-ABAC-8CF4C2C2116A}" srcOrd="5" destOrd="0" presId="urn:microsoft.com/office/officeart/2005/8/layout/default"/>
    <dgm:cxn modelId="{4851DBED-3015-4AFC-AE69-80EAFC55EDB9}" type="presParOf" srcId="{4381F1AE-7CA5-40B2-8524-DCF634E18AA2}" destId="{C2EAC790-9E1A-455C-88BF-4EAA4EBDC9EB}" srcOrd="6" destOrd="0" presId="urn:microsoft.com/office/officeart/2005/8/layout/default"/>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9F1E41-B824-4738-BB48-AD08AF2B1C3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35E9819-8EA2-41C3-8179-612EE290C306}">
      <dgm:prSet phldrT="[Text]" custT="1"/>
      <dgm:spPr>
        <a:solidFill>
          <a:schemeClr val="accent2"/>
        </a:solidFill>
        <a:ln>
          <a:noFill/>
        </a:ln>
      </dgm:spPr>
      <dgm:t>
        <a:bodyPr/>
        <a:lstStyle/>
        <a:p>
          <a:r>
            <a:rPr lang="en-US" sz="3000"/>
            <a:t>Regularly</a:t>
          </a:r>
        </a:p>
        <a:p>
          <a:r>
            <a:rPr lang="en-US" sz="3000"/>
            <a:t>Engage</a:t>
          </a:r>
        </a:p>
      </dgm:t>
    </dgm:pt>
    <dgm:pt modelId="{6F597596-B470-4DEB-943D-AC6775F42666}" type="parTrans" cxnId="{EA4F800B-A4B9-4180-8AD0-536EA7344669}">
      <dgm:prSet/>
      <dgm:spPr/>
      <dgm:t>
        <a:bodyPr/>
        <a:lstStyle/>
        <a:p>
          <a:endParaRPr lang="en-US"/>
        </a:p>
      </dgm:t>
    </dgm:pt>
    <dgm:pt modelId="{47DB2189-9F63-45FF-AF39-EA6915D0DC45}" type="sibTrans" cxnId="{EA4F800B-A4B9-4180-8AD0-536EA7344669}">
      <dgm:prSet/>
      <dgm:spPr/>
      <dgm:t>
        <a:bodyPr/>
        <a:lstStyle/>
        <a:p>
          <a:endParaRPr lang="en-US"/>
        </a:p>
      </dgm:t>
    </dgm:pt>
    <dgm:pt modelId="{AA42D431-40B5-4289-AA88-86AE06232FA7}">
      <dgm:prSet phldrT="[Text]" custT="1"/>
      <dgm:spPr>
        <a:solidFill>
          <a:schemeClr val="accent2"/>
        </a:solidFill>
        <a:ln>
          <a:noFill/>
        </a:ln>
      </dgm:spPr>
      <dgm:t>
        <a:bodyPr/>
        <a:lstStyle/>
        <a:p>
          <a:r>
            <a:rPr lang="en-US" sz="3000"/>
            <a:t>Celebrate</a:t>
          </a:r>
        </a:p>
        <a:p>
          <a:r>
            <a:rPr lang="en-US" sz="3000"/>
            <a:t>Success</a:t>
          </a:r>
        </a:p>
      </dgm:t>
    </dgm:pt>
    <dgm:pt modelId="{1EE7BB26-D03F-4C4C-BD07-13AE08A4326C}" type="parTrans" cxnId="{CCB469C6-3070-47EF-A7EE-D2A468F13C53}">
      <dgm:prSet/>
      <dgm:spPr/>
      <dgm:t>
        <a:bodyPr/>
        <a:lstStyle/>
        <a:p>
          <a:endParaRPr lang="en-US"/>
        </a:p>
      </dgm:t>
    </dgm:pt>
    <dgm:pt modelId="{656F2BA4-4F74-4E49-A51A-2A03072E5C13}" type="sibTrans" cxnId="{CCB469C6-3070-47EF-A7EE-D2A468F13C53}">
      <dgm:prSet/>
      <dgm:spPr/>
      <dgm:t>
        <a:bodyPr/>
        <a:lstStyle/>
        <a:p>
          <a:endParaRPr lang="en-US"/>
        </a:p>
      </dgm:t>
    </dgm:pt>
    <dgm:pt modelId="{8A74A94A-CF0B-4A58-849C-D2BB803363A8}">
      <dgm:prSet phldrT="[Text]" custT="1"/>
      <dgm:spPr>
        <a:solidFill>
          <a:schemeClr val="accent2"/>
        </a:solidFill>
        <a:ln>
          <a:noFill/>
        </a:ln>
      </dgm:spPr>
      <dgm:t>
        <a:bodyPr/>
        <a:lstStyle/>
        <a:p>
          <a:r>
            <a:rPr lang="en-US" sz="3000"/>
            <a:t>Inspire </a:t>
          </a:r>
        </a:p>
        <a:p>
          <a:r>
            <a:rPr lang="en-US" sz="3000"/>
            <a:t>Support</a:t>
          </a:r>
        </a:p>
      </dgm:t>
    </dgm:pt>
    <dgm:pt modelId="{7B769BE2-BBAA-4357-B3B1-AF23D676AEDA}" type="parTrans" cxnId="{901BC56D-F40C-461D-89A3-31F7B3E0BA59}">
      <dgm:prSet/>
      <dgm:spPr/>
      <dgm:t>
        <a:bodyPr/>
        <a:lstStyle/>
        <a:p>
          <a:endParaRPr lang="en-US"/>
        </a:p>
      </dgm:t>
    </dgm:pt>
    <dgm:pt modelId="{DEFF1765-1E6E-4471-92F0-81D3FEE72931}" type="sibTrans" cxnId="{901BC56D-F40C-461D-89A3-31F7B3E0BA59}">
      <dgm:prSet/>
      <dgm:spPr/>
      <dgm:t>
        <a:bodyPr/>
        <a:lstStyle/>
        <a:p>
          <a:endParaRPr lang="en-US"/>
        </a:p>
      </dgm:t>
    </dgm:pt>
    <dgm:pt modelId="{4381F1AE-7CA5-40B2-8524-DCF634E18AA2}" type="pres">
      <dgm:prSet presAssocID="{2F9F1E41-B824-4738-BB48-AD08AF2B1C3D}" presName="diagram" presStyleCnt="0">
        <dgm:presLayoutVars>
          <dgm:dir/>
          <dgm:resizeHandles val="exact"/>
        </dgm:presLayoutVars>
      </dgm:prSet>
      <dgm:spPr/>
    </dgm:pt>
    <dgm:pt modelId="{A5F6F439-E3BD-4BF7-AD67-8D98960A1327}" type="pres">
      <dgm:prSet presAssocID="{E35E9819-8EA2-41C3-8179-612EE290C306}" presName="node" presStyleLbl="node1" presStyleIdx="0" presStyleCnt="3">
        <dgm:presLayoutVars>
          <dgm:bulletEnabled val="1"/>
        </dgm:presLayoutVars>
      </dgm:prSet>
      <dgm:spPr/>
    </dgm:pt>
    <dgm:pt modelId="{93E47AEC-4415-43A8-8ADF-4E84DBA62B58}" type="pres">
      <dgm:prSet presAssocID="{47DB2189-9F63-45FF-AF39-EA6915D0DC45}" presName="sibTrans" presStyleCnt="0"/>
      <dgm:spPr/>
    </dgm:pt>
    <dgm:pt modelId="{E8755CC5-9138-47C3-9EB8-C4EE49282D8C}" type="pres">
      <dgm:prSet presAssocID="{AA42D431-40B5-4289-AA88-86AE06232FA7}" presName="node" presStyleLbl="node1" presStyleIdx="1" presStyleCnt="3">
        <dgm:presLayoutVars>
          <dgm:bulletEnabled val="1"/>
        </dgm:presLayoutVars>
      </dgm:prSet>
      <dgm:spPr/>
    </dgm:pt>
    <dgm:pt modelId="{148B0120-3149-48FB-B22D-46ED1B3E33D2}" type="pres">
      <dgm:prSet presAssocID="{656F2BA4-4F74-4E49-A51A-2A03072E5C13}" presName="sibTrans" presStyleCnt="0"/>
      <dgm:spPr/>
    </dgm:pt>
    <dgm:pt modelId="{C2EAC790-9E1A-455C-88BF-4EAA4EBDC9EB}" type="pres">
      <dgm:prSet presAssocID="{8A74A94A-CF0B-4A58-849C-D2BB803363A8}" presName="node" presStyleLbl="node1" presStyleIdx="2" presStyleCnt="3">
        <dgm:presLayoutVars>
          <dgm:bulletEnabled val="1"/>
        </dgm:presLayoutVars>
      </dgm:prSet>
      <dgm:spPr/>
    </dgm:pt>
  </dgm:ptLst>
  <dgm:cxnLst>
    <dgm:cxn modelId="{EA4F800B-A4B9-4180-8AD0-536EA7344669}" srcId="{2F9F1E41-B824-4738-BB48-AD08AF2B1C3D}" destId="{E35E9819-8EA2-41C3-8179-612EE290C306}" srcOrd="0" destOrd="0" parTransId="{6F597596-B470-4DEB-943D-AC6775F42666}" sibTransId="{47DB2189-9F63-45FF-AF39-EA6915D0DC45}"/>
    <dgm:cxn modelId="{5E227039-CCBB-4DDC-B652-120C6E072C61}" type="presOf" srcId="{E35E9819-8EA2-41C3-8179-612EE290C306}" destId="{A5F6F439-E3BD-4BF7-AD67-8D98960A1327}" srcOrd="0" destOrd="0" presId="urn:microsoft.com/office/officeart/2005/8/layout/default"/>
    <dgm:cxn modelId="{901BC56D-F40C-461D-89A3-31F7B3E0BA59}" srcId="{2F9F1E41-B824-4738-BB48-AD08AF2B1C3D}" destId="{8A74A94A-CF0B-4A58-849C-D2BB803363A8}" srcOrd="2" destOrd="0" parTransId="{7B769BE2-BBAA-4357-B3B1-AF23D676AEDA}" sibTransId="{DEFF1765-1E6E-4471-92F0-81D3FEE72931}"/>
    <dgm:cxn modelId="{22A1E484-ED4B-409E-B1C7-AA68EE521493}" type="presOf" srcId="{AA42D431-40B5-4289-AA88-86AE06232FA7}" destId="{E8755CC5-9138-47C3-9EB8-C4EE49282D8C}" srcOrd="0" destOrd="0" presId="urn:microsoft.com/office/officeart/2005/8/layout/default"/>
    <dgm:cxn modelId="{CCB469C6-3070-47EF-A7EE-D2A468F13C53}" srcId="{2F9F1E41-B824-4738-BB48-AD08AF2B1C3D}" destId="{AA42D431-40B5-4289-AA88-86AE06232FA7}" srcOrd="1" destOrd="0" parTransId="{1EE7BB26-D03F-4C4C-BD07-13AE08A4326C}" sibTransId="{656F2BA4-4F74-4E49-A51A-2A03072E5C13}"/>
    <dgm:cxn modelId="{5745DDEE-5B01-4327-A2A3-A5A2E62D7C65}" type="presOf" srcId="{2F9F1E41-B824-4738-BB48-AD08AF2B1C3D}" destId="{4381F1AE-7CA5-40B2-8524-DCF634E18AA2}" srcOrd="0" destOrd="0" presId="urn:microsoft.com/office/officeart/2005/8/layout/default"/>
    <dgm:cxn modelId="{069EA8F5-6AE9-44C1-8A79-E761EEFC26AC}" type="presOf" srcId="{8A74A94A-CF0B-4A58-849C-D2BB803363A8}" destId="{C2EAC790-9E1A-455C-88BF-4EAA4EBDC9EB}" srcOrd="0" destOrd="0" presId="urn:microsoft.com/office/officeart/2005/8/layout/default"/>
    <dgm:cxn modelId="{872FC322-994A-47CD-A0D6-C5637569A0EB}" type="presParOf" srcId="{4381F1AE-7CA5-40B2-8524-DCF634E18AA2}" destId="{A5F6F439-E3BD-4BF7-AD67-8D98960A1327}" srcOrd="0" destOrd="0" presId="urn:microsoft.com/office/officeart/2005/8/layout/default"/>
    <dgm:cxn modelId="{C3D218DA-C8E5-4A4D-B312-F79FEF8830EA}" type="presParOf" srcId="{4381F1AE-7CA5-40B2-8524-DCF634E18AA2}" destId="{93E47AEC-4415-43A8-8ADF-4E84DBA62B58}" srcOrd="1" destOrd="0" presId="urn:microsoft.com/office/officeart/2005/8/layout/default"/>
    <dgm:cxn modelId="{C0A69547-001F-494A-84B5-CF828F15D2FB}" type="presParOf" srcId="{4381F1AE-7CA5-40B2-8524-DCF634E18AA2}" destId="{E8755CC5-9138-47C3-9EB8-C4EE49282D8C}" srcOrd="2" destOrd="0" presId="urn:microsoft.com/office/officeart/2005/8/layout/default"/>
    <dgm:cxn modelId="{646B6D0E-F9B8-4496-AF56-C95987225F23}" type="presParOf" srcId="{4381F1AE-7CA5-40B2-8524-DCF634E18AA2}" destId="{148B0120-3149-48FB-B22D-46ED1B3E33D2}" srcOrd="3" destOrd="0" presId="urn:microsoft.com/office/officeart/2005/8/layout/default"/>
    <dgm:cxn modelId="{4851DBED-3015-4AFC-AE69-80EAFC55EDB9}" type="presParOf" srcId="{4381F1AE-7CA5-40B2-8524-DCF634E18AA2}" destId="{C2EAC790-9E1A-455C-88BF-4EAA4EBDC9EB}" srcOrd="4" destOrd="0" presId="urn:microsoft.com/office/officeart/2005/8/layout/default"/>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9F1E41-B824-4738-BB48-AD08AF2B1C3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35E9819-8EA2-41C3-8179-612EE290C306}">
      <dgm:prSet phldrT="[Text]"/>
      <dgm:spPr>
        <a:solidFill>
          <a:schemeClr val="accent2"/>
        </a:solidFill>
        <a:ln>
          <a:noFill/>
        </a:ln>
      </dgm:spPr>
      <dgm:t>
        <a:bodyPr/>
        <a:lstStyle/>
        <a:p>
          <a:r>
            <a:rPr lang="en-US"/>
            <a:t>Support administration</a:t>
          </a:r>
        </a:p>
      </dgm:t>
    </dgm:pt>
    <dgm:pt modelId="{6F597596-B470-4DEB-943D-AC6775F42666}" type="parTrans" cxnId="{EA4F800B-A4B9-4180-8AD0-536EA7344669}">
      <dgm:prSet/>
      <dgm:spPr/>
      <dgm:t>
        <a:bodyPr/>
        <a:lstStyle/>
        <a:p>
          <a:endParaRPr lang="en-US"/>
        </a:p>
      </dgm:t>
    </dgm:pt>
    <dgm:pt modelId="{47DB2189-9F63-45FF-AF39-EA6915D0DC45}" type="sibTrans" cxnId="{EA4F800B-A4B9-4180-8AD0-536EA7344669}">
      <dgm:prSet/>
      <dgm:spPr/>
      <dgm:t>
        <a:bodyPr/>
        <a:lstStyle/>
        <a:p>
          <a:endParaRPr lang="en-US"/>
        </a:p>
      </dgm:t>
    </dgm:pt>
    <dgm:pt modelId="{AA42D431-40B5-4289-AA88-86AE06232FA7}">
      <dgm:prSet phldrT="[Text]"/>
      <dgm:spPr>
        <a:solidFill>
          <a:schemeClr val="accent2"/>
        </a:solidFill>
        <a:ln>
          <a:noFill/>
        </a:ln>
      </dgm:spPr>
      <dgm:t>
        <a:bodyPr/>
        <a:lstStyle/>
        <a:p>
          <a:r>
            <a:rPr lang="en-US"/>
            <a:t>Consistent messaging</a:t>
          </a:r>
        </a:p>
      </dgm:t>
    </dgm:pt>
    <dgm:pt modelId="{1EE7BB26-D03F-4C4C-BD07-13AE08A4326C}" type="parTrans" cxnId="{CCB469C6-3070-47EF-A7EE-D2A468F13C53}">
      <dgm:prSet/>
      <dgm:spPr/>
      <dgm:t>
        <a:bodyPr/>
        <a:lstStyle/>
        <a:p>
          <a:endParaRPr lang="en-US"/>
        </a:p>
      </dgm:t>
    </dgm:pt>
    <dgm:pt modelId="{656F2BA4-4F74-4E49-A51A-2A03072E5C13}" type="sibTrans" cxnId="{CCB469C6-3070-47EF-A7EE-D2A468F13C53}">
      <dgm:prSet/>
      <dgm:spPr/>
      <dgm:t>
        <a:bodyPr/>
        <a:lstStyle/>
        <a:p>
          <a:endParaRPr lang="en-US"/>
        </a:p>
      </dgm:t>
    </dgm:pt>
    <dgm:pt modelId="{F1B992ED-517A-4F6A-AB11-652D0E3ABAF8}">
      <dgm:prSet phldrT="[Text]"/>
      <dgm:spPr>
        <a:solidFill>
          <a:schemeClr val="accent2"/>
        </a:solidFill>
        <a:ln>
          <a:noFill/>
        </a:ln>
      </dgm:spPr>
      <dgm:t>
        <a:bodyPr/>
        <a:lstStyle/>
        <a:p>
          <a:r>
            <a:rPr lang="en-US"/>
            <a:t>Guide to sources of information</a:t>
          </a:r>
        </a:p>
      </dgm:t>
    </dgm:pt>
    <dgm:pt modelId="{DD11B4EF-281F-43BD-A1CD-2D152094A5B8}" type="parTrans" cxnId="{94166125-63DB-4822-B03E-3AE50B006159}">
      <dgm:prSet/>
      <dgm:spPr/>
      <dgm:t>
        <a:bodyPr/>
        <a:lstStyle/>
        <a:p>
          <a:endParaRPr lang="en-US"/>
        </a:p>
      </dgm:t>
    </dgm:pt>
    <dgm:pt modelId="{FC0F050B-1367-4EC1-BB4C-F0478F2B048B}" type="sibTrans" cxnId="{94166125-63DB-4822-B03E-3AE50B006159}">
      <dgm:prSet/>
      <dgm:spPr/>
      <dgm:t>
        <a:bodyPr/>
        <a:lstStyle/>
        <a:p>
          <a:endParaRPr lang="en-US"/>
        </a:p>
      </dgm:t>
    </dgm:pt>
    <dgm:pt modelId="{4381F1AE-7CA5-40B2-8524-DCF634E18AA2}" type="pres">
      <dgm:prSet presAssocID="{2F9F1E41-B824-4738-BB48-AD08AF2B1C3D}" presName="diagram" presStyleCnt="0">
        <dgm:presLayoutVars>
          <dgm:dir/>
          <dgm:resizeHandles val="exact"/>
        </dgm:presLayoutVars>
      </dgm:prSet>
      <dgm:spPr/>
    </dgm:pt>
    <dgm:pt modelId="{A5F6F439-E3BD-4BF7-AD67-8D98960A1327}" type="pres">
      <dgm:prSet presAssocID="{E35E9819-8EA2-41C3-8179-612EE290C306}" presName="node" presStyleLbl="node1" presStyleIdx="0" presStyleCnt="3">
        <dgm:presLayoutVars>
          <dgm:bulletEnabled val="1"/>
        </dgm:presLayoutVars>
      </dgm:prSet>
      <dgm:spPr/>
    </dgm:pt>
    <dgm:pt modelId="{93E47AEC-4415-43A8-8ADF-4E84DBA62B58}" type="pres">
      <dgm:prSet presAssocID="{47DB2189-9F63-45FF-AF39-EA6915D0DC45}" presName="sibTrans" presStyleCnt="0"/>
      <dgm:spPr/>
    </dgm:pt>
    <dgm:pt modelId="{E8755CC5-9138-47C3-9EB8-C4EE49282D8C}" type="pres">
      <dgm:prSet presAssocID="{AA42D431-40B5-4289-AA88-86AE06232FA7}" presName="node" presStyleLbl="node1" presStyleIdx="1" presStyleCnt="3">
        <dgm:presLayoutVars>
          <dgm:bulletEnabled val="1"/>
        </dgm:presLayoutVars>
      </dgm:prSet>
      <dgm:spPr/>
    </dgm:pt>
    <dgm:pt modelId="{148B0120-3149-48FB-B22D-46ED1B3E33D2}" type="pres">
      <dgm:prSet presAssocID="{656F2BA4-4F74-4E49-A51A-2A03072E5C13}" presName="sibTrans" presStyleCnt="0"/>
      <dgm:spPr/>
    </dgm:pt>
    <dgm:pt modelId="{6D50A652-8B95-4114-8768-F6D84C681B11}" type="pres">
      <dgm:prSet presAssocID="{F1B992ED-517A-4F6A-AB11-652D0E3ABAF8}" presName="node" presStyleLbl="node1" presStyleIdx="2" presStyleCnt="3">
        <dgm:presLayoutVars>
          <dgm:bulletEnabled val="1"/>
        </dgm:presLayoutVars>
      </dgm:prSet>
      <dgm:spPr/>
    </dgm:pt>
  </dgm:ptLst>
  <dgm:cxnLst>
    <dgm:cxn modelId="{EA4F800B-A4B9-4180-8AD0-536EA7344669}" srcId="{2F9F1E41-B824-4738-BB48-AD08AF2B1C3D}" destId="{E35E9819-8EA2-41C3-8179-612EE290C306}" srcOrd="0" destOrd="0" parTransId="{6F597596-B470-4DEB-943D-AC6775F42666}" sibTransId="{47DB2189-9F63-45FF-AF39-EA6915D0DC45}"/>
    <dgm:cxn modelId="{94166125-63DB-4822-B03E-3AE50B006159}" srcId="{2F9F1E41-B824-4738-BB48-AD08AF2B1C3D}" destId="{F1B992ED-517A-4F6A-AB11-652D0E3ABAF8}" srcOrd="2" destOrd="0" parTransId="{DD11B4EF-281F-43BD-A1CD-2D152094A5B8}" sibTransId="{FC0F050B-1367-4EC1-BB4C-F0478F2B048B}"/>
    <dgm:cxn modelId="{5E227039-CCBB-4DDC-B652-120C6E072C61}" type="presOf" srcId="{E35E9819-8EA2-41C3-8179-612EE290C306}" destId="{A5F6F439-E3BD-4BF7-AD67-8D98960A1327}" srcOrd="0" destOrd="0" presId="urn:microsoft.com/office/officeart/2005/8/layout/default"/>
    <dgm:cxn modelId="{72A57F72-A4C9-4437-9D76-853407785CA4}" type="presOf" srcId="{F1B992ED-517A-4F6A-AB11-652D0E3ABAF8}" destId="{6D50A652-8B95-4114-8768-F6D84C681B11}" srcOrd="0" destOrd="0" presId="urn:microsoft.com/office/officeart/2005/8/layout/default"/>
    <dgm:cxn modelId="{22A1E484-ED4B-409E-B1C7-AA68EE521493}" type="presOf" srcId="{AA42D431-40B5-4289-AA88-86AE06232FA7}" destId="{E8755CC5-9138-47C3-9EB8-C4EE49282D8C}" srcOrd="0" destOrd="0" presId="urn:microsoft.com/office/officeart/2005/8/layout/default"/>
    <dgm:cxn modelId="{CCB469C6-3070-47EF-A7EE-D2A468F13C53}" srcId="{2F9F1E41-B824-4738-BB48-AD08AF2B1C3D}" destId="{AA42D431-40B5-4289-AA88-86AE06232FA7}" srcOrd="1" destOrd="0" parTransId="{1EE7BB26-D03F-4C4C-BD07-13AE08A4326C}" sibTransId="{656F2BA4-4F74-4E49-A51A-2A03072E5C13}"/>
    <dgm:cxn modelId="{5745DDEE-5B01-4327-A2A3-A5A2E62D7C65}" type="presOf" srcId="{2F9F1E41-B824-4738-BB48-AD08AF2B1C3D}" destId="{4381F1AE-7CA5-40B2-8524-DCF634E18AA2}" srcOrd="0" destOrd="0" presId="urn:microsoft.com/office/officeart/2005/8/layout/default"/>
    <dgm:cxn modelId="{872FC322-994A-47CD-A0D6-C5637569A0EB}" type="presParOf" srcId="{4381F1AE-7CA5-40B2-8524-DCF634E18AA2}" destId="{A5F6F439-E3BD-4BF7-AD67-8D98960A1327}" srcOrd="0" destOrd="0" presId="urn:microsoft.com/office/officeart/2005/8/layout/default"/>
    <dgm:cxn modelId="{C3D218DA-C8E5-4A4D-B312-F79FEF8830EA}" type="presParOf" srcId="{4381F1AE-7CA5-40B2-8524-DCF634E18AA2}" destId="{93E47AEC-4415-43A8-8ADF-4E84DBA62B58}" srcOrd="1" destOrd="0" presId="urn:microsoft.com/office/officeart/2005/8/layout/default"/>
    <dgm:cxn modelId="{C0A69547-001F-494A-84B5-CF828F15D2FB}" type="presParOf" srcId="{4381F1AE-7CA5-40B2-8524-DCF634E18AA2}" destId="{E8755CC5-9138-47C3-9EB8-C4EE49282D8C}" srcOrd="2" destOrd="0" presId="urn:microsoft.com/office/officeart/2005/8/layout/default"/>
    <dgm:cxn modelId="{646B6D0E-F9B8-4496-AF56-C95987225F23}" type="presParOf" srcId="{4381F1AE-7CA5-40B2-8524-DCF634E18AA2}" destId="{148B0120-3149-48FB-B22D-46ED1B3E33D2}" srcOrd="3" destOrd="0" presId="urn:microsoft.com/office/officeart/2005/8/layout/default"/>
    <dgm:cxn modelId="{DDC4F6FB-615A-432B-B111-317A31A66171}" type="presParOf" srcId="{4381F1AE-7CA5-40B2-8524-DCF634E18AA2}" destId="{6D50A652-8B95-4114-8768-F6D84C681B11}" srcOrd="4" destOrd="0" presId="urn:microsoft.com/office/officeart/2005/8/layout/default"/>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6F439-E3BD-4BF7-AD67-8D98960A1327}">
      <dsp:nvSpPr>
        <dsp:cNvPr id="0" name=""/>
        <dsp:cNvSpPr/>
      </dsp:nvSpPr>
      <dsp:spPr>
        <a:xfrm>
          <a:off x="774" y="151583"/>
          <a:ext cx="3021343" cy="1812806"/>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Set the expectations</a:t>
          </a:r>
        </a:p>
      </dsp:txBody>
      <dsp:txXfrm>
        <a:off x="774" y="151583"/>
        <a:ext cx="3021343" cy="1812806"/>
      </dsp:txXfrm>
    </dsp:sp>
    <dsp:sp modelId="{E8755CC5-9138-47C3-9EB8-C4EE49282D8C}">
      <dsp:nvSpPr>
        <dsp:cNvPr id="0" name=""/>
        <dsp:cNvSpPr/>
      </dsp:nvSpPr>
      <dsp:spPr>
        <a:xfrm>
          <a:off x="3324252" y="151583"/>
          <a:ext cx="3021343" cy="1812806"/>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Watch for timeliness and tone</a:t>
          </a:r>
        </a:p>
      </dsp:txBody>
      <dsp:txXfrm>
        <a:off x="3324252" y="151583"/>
        <a:ext cx="3021343" cy="1812806"/>
      </dsp:txXfrm>
    </dsp:sp>
    <dsp:sp modelId="{6D50A652-8B95-4114-8768-F6D84C681B11}">
      <dsp:nvSpPr>
        <dsp:cNvPr id="0" name=""/>
        <dsp:cNvSpPr/>
      </dsp:nvSpPr>
      <dsp:spPr>
        <a:xfrm>
          <a:off x="774" y="2266524"/>
          <a:ext cx="3021343" cy="1812806"/>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Ask targeted questions</a:t>
          </a:r>
        </a:p>
      </dsp:txBody>
      <dsp:txXfrm>
        <a:off x="774" y="2266524"/>
        <a:ext cx="3021343" cy="1812806"/>
      </dsp:txXfrm>
    </dsp:sp>
    <dsp:sp modelId="{C2EAC790-9E1A-455C-88BF-4EAA4EBDC9EB}">
      <dsp:nvSpPr>
        <dsp:cNvPr id="0" name=""/>
        <dsp:cNvSpPr/>
      </dsp:nvSpPr>
      <dsp:spPr>
        <a:xfrm>
          <a:off x="3324252" y="2266524"/>
          <a:ext cx="3021343" cy="1812806"/>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Carefully navigate “in </a:t>
          </a:r>
          <a:br>
            <a:rPr lang="en-US" sz="3000" kern="1200" dirty="0"/>
          </a:br>
          <a:r>
            <a:rPr lang="en-US" sz="3000" kern="1200" dirty="0"/>
            <a:t>the moment” situations</a:t>
          </a:r>
        </a:p>
      </dsp:txBody>
      <dsp:txXfrm>
        <a:off x="3324252" y="2266524"/>
        <a:ext cx="3021343" cy="1812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6F439-E3BD-4BF7-AD67-8D98960A1327}">
      <dsp:nvSpPr>
        <dsp:cNvPr id="0" name=""/>
        <dsp:cNvSpPr/>
      </dsp:nvSpPr>
      <dsp:spPr>
        <a:xfrm>
          <a:off x="774" y="151583"/>
          <a:ext cx="3021343" cy="1812806"/>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Plan, </a:t>
          </a:r>
          <a:br>
            <a:rPr lang="en-US" sz="3000" kern="1200"/>
          </a:br>
          <a:r>
            <a:rPr lang="en-US" sz="3000" kern="1200"/>
            <a:t>prepare, practice</a:t>
          </a:r>
        </a:p>
      </dsp:txBody>
      <dsp:txXfrm>
        <a:off x="774" y="151583"/>
        <a:ext cx="3021343" cy="1812806"/>
      </dsp:txXfrm>
    </dsp:sp>
    <dsp:sp modelId="{E8755CC5-9138-47C3-9EB8-C4EE49282D8C}">
      <dsp:nvSpPr>
        <dsp:cNvPr id="0" name=""/>
        <dsp:cNvSpPr/>
      </dsp:nvSpPr>
      <dsp:spPr>
        <a:xfrm>
          <a:off x="3324252" y="151583"/>
          <a:ext cx="3021343" cy="1812806"/>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Be timely, </a:t>
          </a:r>
          <a:br>
            <a:rPr lang="en-US" sz="3000" kern="1200"/>
          </a:br>
          <a:r>
            <a:rPr lang="en-US" sz="3000" kern="1200"/>
            <a:t>not perfect</a:t>
          </a:r>
        </a:p>
      </dsp:txBody>
      <dsp:txXfrm>
        <a:off x="3324252" y="151583"/>
        <a:ext cx="3021343" cy="1812806"/>
      </dsp:txXfrm>
    </dsp:sp>
    <dsp:sp modelId="{6D50A652-8B95-4114-8768-F6D84C681B11}">
      <dsp:nvSpPr>
        <dsp:cNvPr id="0" name=""/>
        <dsp:cNvSpPr/>
      </dsp:nvSpPr>
      <dsp:spPr>
        <a:xfrm>
          <a:off x="774" y="2266524"/>
          <a:ext cx="3021343" cy="1812806"/>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Stand on </a:t>
          </a:r>
          <a:br>
            <a:rPr lang="en-US" sz="3000" kern="1200"/>
          </a:br>
          <a:r>
            <a:rPr lang="en-US" sz="3000" kern="1200"/>
            <a:t>your message</a:t>
          </a:r>
        </a:p>
      </dsp:txBody>
      <dsp:txXfrm>
        <a:off x="774" y="2266524"/>
        <a:ext cx="3021343" cy="1812806"/>
      </dsp:txXfrm>
    </dsp:sp>
    <dsp:sp modelId="{C2EAC790-9E1A-455C-88BF-4EAA4EBDC9EB}">
      <dsp:nvSpPr>
        <dsp:cNvPr id="0" name=""/>
        <dsp:cNvSpPr/>
      </dsp:nvSpPr>
      <dsp:spPr>
        <a:xfrm>
          <a:off x="3324252" y="2266524"/>
          <a:ext cx="3021343" cy="1812806"/>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Do a debrief</a:t>
          </a:r>
        </a:p>
      </dsp:txBody>
      <dsp:txXfrm>
        <a:off x="3324252" y="2266524"/>
        <a:ext cx="3021343" cy="18128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6F439-E3BD-4BF7-AD67-8D98960A1327}">
      <dsp:nvSpPr>
        <dsp:cNvPr id="0" name=""/>
        <dsp:cNvSpPr/>
      </dsp:nvSpPr>
      <dsp:spPr>
        <a:xfrm>
          <a:off x="774" y="151583"/>
          <a:ext cx="3021343" cy="1812806"/>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You’re </a:t>
          </a:r>
          <a:br>
            <a:rPr lang="en-US" sz="3000" kern="1200"/>
          </a:br>
          <a:r>
            <a:rPr lang="en-US" sz="3000" kern="1200"/>
            <a:t>Always On</a:t>
          </a:r>
        </a:p>
      </dsp:txBody>
      <dsp:txXfrm>
        <a:off x="774" y="151583"/>
        <a:ext cx="3021343" cy="1812806"/>
      </dsp:txXfrm>
    </dsp:sp>
    <dsp:sp modelId="{E8755CC5-9138-47C3-9EB8-C4EE49282D8C}">
      <dsp:nvSpPr>
        <dsp:cNvPr id="0" name=""/>
        <dsp:cNvSpPr/>
      </dsp:nvSpPr>
      <dsp:spPr>
        <a:xfrm>
          <a:off x="3324252" y="151583"/>
          <a:ext cx="3021343" cy="1812806"/>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latin typeface="Arial" panose="020B0604020202020204"/>
            </a:rPr>
            <a:t>Know</a:t>
          </a:r>
          <a:r>
            <a:rPr lang="en-US" sz="3000" kern="1200"/>
            <a:t> Your Lane</a:t>
          </a:r>
        </a:p>
      </dsp:txBody>
      <dsp:txXfrm>
        <a:off x="3324252" y="151583"/>
        <a:ext cx="3021343" cy="1812806"/>
      </dsp:txXfrm>
    </dsp:sp>
    <dsp:sp modelId="{6D50A652-8B95-4114-8768-F6D84C681B11}">
      <dsp:nvSpPr>
        <dsp:cNvPr id="0" name=""/>
        <dsp:cNvSpPr/>
      </dsp:nvSpPr>
      <dsp:spPr>
        <a:xfrm>
          <a:off x="774" y="2266524"/>
          <a:ext cx="3021343" cy="1812806"/>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Promote, Promote, Promote!</a:t>
          </a:r>
        </a:p>
      </dsp:txBody>
      <dsp:txXfrm>
        <a:off x="774" y="2266524"/>
        <a:ext cx="3021343" cy="1812806"/>
      </dsp:txXfrm>
    </dsp:sp>
    <dsp:sp modelId="{C2EAC790-9E1A-455C-88BF-4EAA4EBDC9EB}">
      <dsp:nvSpPr>
        <dsp:cNvPr id="0" name=""/>
        <dsp:cNvSpPr/>
      </dsp:nvSpPr>
      <dsp:spPr>
        <a:xfrm>
          <a:off x="3324252" y="2266524"/>
          <a:ext cx="3021343" cy="1812806"/>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First, Do </a:t>
          </a:r>
          <a:br>
            <a:rPr lang="en-US" sz="3000" kern="1200"/>
          </a:br>
          <a:r>
            <a:rPr lang="en-US" sz="3000" kern="1200"/>
            <a:t>No Harm</a:t>
          </a:r>
        </a:p>
      </dsp:txBody>
      <dsp:txXfrm>
        <a:off x="3324252" y="2266524"/>
        <a:ext cx="3021343" cy="18128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6F439-E3BD-4BF7-AD67-8D98960A1327}">
      <dsp:nvSpPr>
        <dsp:cNvPr id="0" name=""/>
        <dsp:cNvSpPr/>
      </dsp:nvSpPr>
      <dsp:spPr>
        <a:xfrm>
          <a:off x="774" y="151583"/>
          <a:ext cx="3021343" cy="1812806"/>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Regularly</a:t>
          </a:r>
        </a:p>
        <a:p>
          <a:pPr marL="0" lvl="0" indent="0" algn="ctr" defTabSz="1333500">
            <a:lnSpc>
              <a:spcPct val="90000"/>
            </a:lnSpc>
            <a:spcBef>
              <a:spcPct val="0"/>
            </a:spcBef>
            <a:spcAft>
              <a:spcPct val="35000"/>
            </a:spcAft>
            <a:buNone/>
          </a:pPr>
          <a:r>
            <a:rPr lang="en-US" sz="3000" kern="1200"/>
            <a:t>Engage</a:t>
          </a:r>
        </a:p>
      </dsp:txBody>
      <dsp:txXfrm>
        <a:off x="774" y="151583"/>
        <a:ext cx="3021343" cy="1812806"/>
      </dsp:txXfrm>
    </dsp:sp>
    <dsp:sp modelId="{E8755CC5-9138-47C3-9EB8-C4EE49282D8C}">
      <dsp:nvSpPr>
        <dsp:cNvPr id="0" name=""/>
        <dsp:cNvSpPr/>
      </dsp:nvSpPr>
      <dsp:spPr>
        <a:xfrm>
          <a:off x="3324252" y="151583"/>
          <a:ext cx="3021343" cy="1812806"/>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Celebrate</a:t>
          </a:r>
        </a:p>
        <a:p>
          <a:pPr marL="0" lvl="0" indent="0" algn="ctr" defTabSz="1333500">
            <a:lnSpc>
              <a:spcPct val="90000"/>
            </a:lnSpc>
            <a:spcBef>
              <a:spcPct val="0"/>
            </a:spcBef>
            <a:spcAft>
              <a:spcPct val="35000"/>
            </a:spcAft>
            <a:buNone/>
          </a:pPr>
          <a:r>
            <a:rPr lang="en-US" sz="3000" kern="1200"/>
            <a:t>Success</a:t>
          </a:r>
        </a:p>
      </dsp:txBody>
      <dsp:txXfrm>
        <a:off x="3324252" y="151583"/>
        <a:ext cx="3021343" cy="1812806"/>
      </dsp:txXfrm>
    </dsp:sp>
    <dsp:sp modelId="{C2EAC790-9E1A-455C-88BF-4EAA4EBDC9EB}">
      <dsp:nvSpPr>
        <dsp:cNvPr id="0" name=""/>
        <dsp:cNvSpPr/>
      </dsp:nvSpPr>
      <dsp:spPr>
        <a:xfrm>
          <a:off x="1662513" y="2266524"/>
          <a:ext cx="3021343" cy="1812806"/>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Inspire </a:t>
          </a:r>
        </a:p>
        <a:p>
          <a:pPr marL="0" lvl="0" indent="0" algn="ctr" defTabSz="1333500">
            <a:lnSpc>
              <a:spcPct val="90000"/>
            </a:lnSpc>
            <a:spcBef>
              <a:spcPct val="0"/>
            </a:spcBef>
            <a:spcAft>
              <a:spcPct val="35000"/>
            </a:spcAft>
            <a:buNone/>
          </a:pPr>
          <a:r>
            <a:rPr lang="en-US" sz="3000" kern="1200"/>
            <a:t>Support</a:t>
          </a:r>
        </a:p>
      </dsp:txBody>
      <dsp:txXfrm>
        <a:off x="1662513" y="2266524"/>
        <a:ext cx="3021343" cy="18128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6F439-E3BD-4BF7-AD67-8D98960A1327}">
      <dsp:nvSpPr>
        <dsp:cNvPr id="0" name=""/>
        <dsp:cNvSpPr/>
      </dsp:nvSpPr>
      <dsp:spPr>
        <a:xfrm>
          <a:off x="774" y="151583"/>
          <a:ext cx="3021343" cy="1812806"/>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Support administration</a:t>
          </a:r>
        </a:p>
      </dsp:txBody>
      <dsp:txXfrm>
        <a:off x="774" y="151583"/>
        <a:ext cx="3021343" cy="1812806"/>
      </dsp:txXfrm>
    </dsp:sp>
    <dsp:sp modelId="{E8755CC5-9138-47C3-9EB8-C4EE49282D8C}">
      <dsp:nvSpPr>
        <dsp:cNvPr id="0" name=""/>
        <dsp:cNvSpPr/>
      </dsp:nvSpPr>
      <dsp:spPr>
        <a:xfrm>
          <a:off x="3324252" y="151583"/>
          <a:ext cx="3021343" cy="1812806"/>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Consistent messaging</a:t>
          </a:r>
        </a:p>
      </dsp:txBody>
      <dsp:txXfrm>
        <a:off x="3324252" y="151583"/>
        <a:ext cx="3021343" cy="1812806"/>
      </dsp:txXfrm>
    </dsp:sp>
    <dsp:sp modelId="{6D50A652-8B95-4114-8768-F6D84C681B11}">
      <dsp:nvSpPr>
        <dsp:cNvPr id="0" name=""/>
        <dsp:cNvSpPr/>
      </dsp:nvSpPr>
      <dsp:spPr>
        <a:xfrm>
          <a:off x="1662513" y="2266524"/>
          <a:ext cx="3021343" cy="1812806"/>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Guide to sources of information</a:t>
          </a:r>
        </a:p>
      </dsp:txBody>
      <dsp:txXfrm>
        <a:off x="1662513" y="2266524"/>
        <a:ext cx="3021343" cy="18128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F68E5-28F2-4A73-A599-4E528DD71470}" type="datetimeFigureOut">
              <a:rPr lang="en-US" smtClean="0"/>
              <a:t>5/15/2025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EBDFB-AC85-475F-9A53-798C41B9FE3F}" type="slidenum">
              <a:rPr lang="en-US" smtClean="0"/>
              <a:t>‹#›</a:t>
            </a:fld>
            <a:endParaRPr lang="en-US"/>
          </a:p>
        </p:txBody>
      </p:sp>
    </p:spTree>
    <p:extLst>
      <p:ext uri="{BB962C8B-B14F-4D97-AF65-F5344CB8AC3E}">
        <p14:creationId xmlns:p14="http://schemas.microsoft.com/office/powerpoint/2010/main" val="242881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Today’s focus is about </a:t>
            </a:r>
            <a:r>
              <a:rPr lang="en-US" b="1" dirty="0"/>
              <a:t>making connections</a:t>
            </a:r>
            <a:r>
              <a:rPr lang="en-US" dirty="0"/>
              <a:t>—between you as board members, administrators, staff, parents, and the broader community. </a:t>
            </a:r>
          </a:p>
          <a:p>
            <a:pPr marL="171450" indent="-171450">
              <a:buFont typeface="Arial" panose="020B0604020202020204" pitchFamily="34" charset="0"/>
              <a:buChar char="•"/>
            </a:pPr>
            <a:r>
              <a:rPr lang="en-US" dirty="0"/>
              <a:t>In smaller districts, connections are more personal—your visibility and communication style directly shape perceptions. </a:t>
            </a:r>
          </a:p>
          <a:p>
            <a:pPr marL="171450" indent="-171450">
              <a:buFont typeface="Arial" panose="020B0604020202020204" pitchFamily="34" charset="0"/>
              <a:buChar char="•"/>
            </a:pPr>
            <a:r>
              <a:rPr lang="en-US" dirty="0"/>
              <a:t>Let's explore how we can use communication not just as a tool, but as a relationship builder.</a:t>
            </a:r>
          </a:p>
        </p:txBody>
      </p:sp>
      <p:sp>
        <p:nvSpPr>
          <p:cNvPr id="4" name="Slide Number Placeholder 3"/>
          <p:cNvSpPr>
            <a:spLocks noGrp="1"/>
          </p:cNvSpPr>
          <p:nvPr>
            <p:ph type="sldNum" sz="quarter" idx="5"/>
          </p:nvPr>
        </p:nvSpPr>
        <p:spPr/>
        <p:txBody>
          <a:bodyPr/>
          <a:lstStyle/>
          <a:p>
            <a:fld id="{DC6EBDFB-AC85-475F-9A53-798C41B9FE3F}" type="slidenum">
              <a:rPr lang="en-US" smtClean="0"/>
              <a:t>1</a:t>
            </a:fld>
            <a:endParaRPr lang="en-US"/>
          </a:p>
        </p:txBody>
      </p:sp>
    </p:spTree>
    <p:extLst>
      <p:ext uri="{BB962C8B-B14F-4D97-AF65-F5344CB8AC3E}">
        <p14:creationId xmlns:p14="http://schemas.microsoft.com/office/powerpoint/2010/main" val="2877454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F82EE-FF3F-379B-DC1B-32F06BF897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AF2FFC-1146-3353-A563-E351DD52BD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0BA279-6AFF-9970-DDB4-2271865F67AA}"/>
              </a:ext>
            </a:extLst>
          </p:cNvPr>
          <p:cNvSpPr>
            <a:spLocks noGrp="1"/>
          </p:cNvSpPr>
          <p:nvPr>
            <p:ph type="body" idx="1"/>
          </p:nvPr>
        </p:nvSpPr>
        <p:spPr/>
        <p:txBody>
          <a:bodyPr/>
          <a:lstStyle/>
          <a:p>
            <a:endParaRPr lang="en-US" b="0" i="0">
              <a:solidFill>
                <a:srgbClr val="111111"/>
              </a:solidFill>
              <a:effectLst/>
              <a:latin typeface="Lato" panose="020F0502020204030203" pitchFamily="34" charset="0"/>
            </a:endParaRPr>
          </a:p>
        </p:txBody>
      </p:sp>
      <p:sp>
        <p:nvSpPr>
          <p:cNvPr id="4" name="Slide Number Placeholder 3">
            <a:extLst>
              <a:ext uri="{FF2B5EF4-FFF2-40B4-BE49-F238E27FC236}">
                <a16:creationId xmlns:a16="http://schemas.microsoft.com/office/drawing/2014/main" id="{369AA772-BE8F-A841-CC06-729962B62B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50305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EFEC7-129D-B98A-285C-DE6F2D8F39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0BCEE-E17E-22A3-7790-742045AD33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98B2A8-14F2-B257-4621-68F5DC424AD1}"/>
              </a:ext>
            </a:extLst>
          </p:cNvPr>
          <p:cNvSpPr>
            <a:spLocks noGrp="1"/>
          </p:cNvSpPr>
          <p:nvPr>
            <p:ph type="body" idx="1"/>
          </p:nvPr>
        </p:nvSpPr>
        <p:spPr/>
        <p:txBody>
          <a:bodyPr/>
          <a:lstStyle/>
          <a:p>
            <a:r>
              <a:rPr lang="en-US" dirty="0"/>
              <a:t>And to quickly wrap up, the third strategy is “Ask Targeted Questions”</a:t>
            </a:r>
          </a:p>
          <a:p>
            <a:r>
              <a:rPr lang="en-US" dirty="0"/>
              <a:t>Before responding publicly, strategize with your superintendent. Pause and ask these questions:</a:t>
            </a:r>
          </a:p>
          <a:p>
            <a:pPr marL="171450" indent="-171450">
              <a:buFont typeface="Arial" panose="020B0604020202020204" pitchFamily="34" charset="0"/>
              <a:buChar char="•"/>
            </a:pPr>
            <a:r>
              <a:rPr lang="en-US" b="1" dirty="0"/>
              <a:t>What do we know?</a:t>
            </a:r>
          </a:p>
          <a:p>
            <a:pPr marL="171450" indent="-171450">
              <a:buFont typeface="Arial" panose="020B0604020202020204" pitchFamily="34" charset="0"/>
              <a:buChar char="•"/>
            </a:pPr>
            <a:r>
              <a:rPr lang="en-US" b="1" dirty="0"/>
              <a:t>How do we know it</a:t>
            </a:r>
            <a:r>
              <a:rPr lang="en-US" b="1" i="1" dirty="0"/>
              <a:t>? Are the sources of information verified?</a:t>
            </a:r>
          </a:p>
          <a:p>
            <a:pPr marL="171450" indent="-171450">
              <a:buFont typeface="Arial" panose="020B0604020202020204" pitchFamily="34" charset="0"/>
              <a:buChar char="•"/>
            </a:pPr>
            <a:r>
              <a:rPr lang="en-US" b="1" dirty="0"/>
              <a:t>What can we share? </a:t>
            </a:r>
            <a:r>
              <a:rPr lang="en-US" b="1" i="1" dirty="0"/>
              <a:t>Are there privacy concerns to consider?</a:t>
            </a:r>
          </a:p>
          <a:p>
            <a:pPr marL="0" indent="0">
              <a:buFont typeface="Arial" panose="020B0604020202020204" pitchFamily="34" charset="0"/>
              <a:buNone/>
            </a:pPr>
            <a:r>
              <a:rPr lang="en-US" b="1" i="1" dirty="0"/>
              <a:t>And, especially after the fact (perhaps during a debrief):</a:t>
            </a:r>
          </a:p>
          <a:p>
            <a:pPr marL="171450" indent="-171450">
              <a:buFont typeface="Arial" panose="020B0604020202020204" pitchFamily="34" charset="0"/>
              <a:buChar char="•"/>
            </a:pPr>
            <a:r>
              <a:rPr lang="en-US" b="1" dirty="0"/>
              <a:t>Are additional/different resources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Next time, how can we do better?</a:t>
            </a:r>
          </a:p>
          <a:p>
            <a:r>
              <a:rPr lang="en-US" dirty="0"/>
              <a:t>These questions keep communication intentional rather than reactive.</a:t>
            </a:r>
          </a:p>
        </p:txBody>
      </p:sp>
      <p:sp>
        <p:nvSpPr>
          <p:cNvPr id="4" name="Slide Number Placeholder 3">
            <a:extLst>
              <a:ext uri="{FF2B5EF4-FFF2-40B4-BE49-F238E27FC236}">
                <a16:creationId xmlns:a16="http://schemas.microsoft.com/office/drawing/2014/main" id="{88E1617E-4122-BBB9-5A8A-E9E5D1A85BB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03734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B8EF7-D4B4-9C0B-0981-7999CAEE96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E6D1CD-E026-78CB-DCAD-69D1D23770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1BF213-65BD-BE9E-3105-E490E4C52D1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fourth strategy is “Carefully Navigate ‘In the Moment’ Situations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Very important to </a:t>
            </a:r>
            <a:r>
              <a:rPr lang="en-US" b="1" dirty="0"/>
              <a:t>LISTEN FIRST – and display empathy and focus on getting constituents the assistance they need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Follow chain of command as you navigate (your supe is your point of contact)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Relay concerns to administrators </a:t>
            </a:r>
            <a:r>
              <a:rPr lang="en-US" dirty="0"/>
              <a:t>– You can’t solve every problem – nor are you expected to; Supe is the conduit for your concerns; So steer questions to the supe to be routed to the appropriate area; </a:t>
            </a:r>
            <a:r>
              <a:rPr lang="en-US" b="0" dirty="0"/>
              <a:t>Work to ensure appropriate person follows 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Remember: </a:t>
            </a:r>
            <a:r>
              <a:rPr lang="en-US" dirty="0"/>
              <a:t>You may be the first point of contact for community concerns. Listen carefully and bring concerns to the superintendent, BUT you shouldn’t feel pressed to solve or explain complex issues on the spot. And this isn’t the time to try to sway opinion but to express that their input is valuable.</a:t>
            </a:r>
          </a:p>
        </p:txBody>
      </p:sp>
      <p:sp>
        <p:nvSpPr>
          <p:cNvPr id="4" name="Slide Number Placeholder 3">
            <a:extLst>
              <a:ext uri="{FF2B5EF4-FFF2-40B4-BE49-F238E27FC236}">
                <a16:creationId xmlns:a16="http://schemas.microsoft.com/office/drawing/2014/main" id="{447C45C0-41D8-1027-7367-A58136E334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85848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8E967-0E6F-513D-2D7F-1D98411298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65F811-ADC6-C050-8811-A0BD1C72CA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20DABA-336C-E39A-5EA5-8E1630AAC62A}"/>
              </a:ext>
            </a:extLst>
          </p:cNvPr>
          <p:cNvSpPr>
            <a:spLocks noGrp="1"/>
          </p:cNvSpPr>
          <p:nvPr>
            <p:ph type="body" idx="1"/>
          </p:nvPr>
        </p:nvSpPr>
        <p:spPr/>
        <p:txBody>
          <a:bodyPr/>
          <a:lstStyle/>
          <a:p>
            <a:r>
              <a:rPr lang="en-US" b="0" i="0" dirty="0">
                <a:solidFill>
                  <a:srgbClr val="111111"/>
                </a:solidFill>
                <a:effectLst/>
                <a:latin typeface="Lato" panose="020F0502020204030203" pitchFamily="34" charset="0"/>
              </a:rPr>
              <a:t>So, here is an “in the moment scenario” that may be familiar ground for you. (read prompt)</a:t>
            </a:r>
          </a:p>
          <a:p>
            <a:r>
              <a:rPr lang="en-US" b="0" i="0" dirty="0">
                <a:solidFill>
                  <a:srgbClr val="111111"/>
                </a:solidFill>
                <a:effectLst/>
                <a:latin typeface="Lato" panose="020F0502020204030203" pitchFamily="34" charset="0"/>
              </a:rPr>
              <a:t>Get into your same groups and for the next 5 minutes, discuss how you would handle this situation</a:t>
            </a:r>
          </a:p>
          <a:p>
            <a:endParaRPr lang="en-US" b="0" i="0" dirty="0">
              <a:solidFill>
                <a:srgbClr val="111111"/>
              </a:solidFill>
              <a:effectLst/>
              <a:latin typeface="Lato" panose="020F0502020204030203" pitchFamily="34" charset="0"/>
            </a:endParaRPr>
          </a:p>
          <a:p>
            <a:r>
              <a:rPr lang="en-US" b="0" i="0" dirty="0">
                <a:solidFill>
                  <a:srgbClr val="111111"/>
                </a:solidFill>
                <a:effectLst/>
                <a:latin typeface="Lato" panose="020F0502020204030203" pitchFamily="34" charset="0"/>
              </a:rPr>
              <a:t>Key takeaways: R</a:t>
            </a:r>
            <a:r>
              <a:rPr lang="en-US" dirty="0"/>
              <a:t>ehearse boundary-setting with empathy. Acknowledge the concern, explain the process, and direct them to the right place. Remember that you represent the board—not just yourself—so consistency and your approach as a board is key.</a:t>
            </a:r>
            <a:endParaRPr lang="en-US" b="0" i="0" dirty="0">
              <a:solidFill>
                <a:srgbClr val="111111"/>
              </a:solidFill>
              <a:effectLst/>
              <a:latin typeface="Lato" panose="020F0502020204030203" pitchFamily="34" charset="0"/>
            </a:endParaRPr>
          </a:p>
        </p:txBody>
      </p:sp>
      <p:sp>
        <p:nvSpPr>
          <p:cNvPr id="4" name="Slide Number Placeholder 3">
            <a:extLst>
              <a:ext uri="{FF2B5EF4-FFF2-40B4-BE49-F238E27FC236}">
                <a16:creationId xmlns:a16="http://schemas.microsoft.com/office/drawing/2014/main" id="{716D22CF-CF7F-B333-328D-3A2447EECE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97730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3911F-4058-FD44-EF93-FD4CE49044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317904-FBDC-D68E-B334-217A0F7660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0A8C9D-0826-F3E7-BB65-8861B95240DC}"/>
              </a:ext>
            </a:extLst>
          </p:cNvPr>
          <p:cNvSpPr>
            <a:spLocks noGrp="1"/>
          </p:cNvSpPr>
          <p:nvPr>
            <p:ph type="body" idx="1"/>
          </p:nvPr>
        </p:nvSpPr>
        <p:spPr/>
        <p:txBody>
          <a:bodyPr/>
          <a:lstStyle/>
          <a:p>
            <a:r>
              <a:rPr lang="en-US" dirty="0"/>
              <a:t>So let’s move on to crisis communications and some strategies to be mindful of. Whether you are dealing with a natural disaster, a pandemic, or the death of a student, (god forbid), a crisis and how you respond to that crisis can define public trust. </a:t>
            </a:r>
          </a:p>
          <a:p>
            <a:r>
              <a:rPr lang="en-US" dirty="0"/>
              <a:t>Let’s walk through the four parts of a solid crisis communications strategy, which are:</a:t>
            </a:r>
          </a:p>
          <a:p>
            <a:pPr marL="228600" indent="-228600">
              <a:buFont typeface="+mj-lt"/>
              <a:buAutoNum type="arabicPeriod"/>
            </a:pPr>
            <a:r>
              <a:rPr lang="en-US" b="1" dirty="0"/>
              <a:t>The 3 P’s: Plan, prepare &amp; practice</a:t>
            </a:r>
          </a:p>
          <a:p>
            <a:pPr marL="228600" indent="-228600">
              <a:buFont typeface="+mj-lt"/>
              <a:buAutoNum type="arabicPeriod"/>
            </a:pPr>
            <a:r>
              <a:rPr lang="en-US" b="1" dirty="0"/>
              <a:t>Be timely, not perfect</a:t>
            </a:r>
          </a:p>
          <a:p>
            <a:pPr marL="228600" indent="-228600">
              <a:buFont typeface="+mj-lt"/>
              <a:buAutoNum type="arabicPeriod"/>
            </a:pPr>
            <a:r>
              <a:rPr lang="en-US" b="1" dirty="0"/>
              <a:t>Stand on your message</a:t>
            </a:r>
          </a:p>
          <a:p>
            <a:pPr marL="228600" indent="-228600">
              <a:buFont typeface="+mj-lt"/>
              <a:buAutoNum type="arabicPeriod"/>
            </a:pPr>
            <a:r>
              <a:rPr lang="en-US" b="1" dirty="0"/>
              <a:t>Do a debrief</a:t>
            </a:r>
          </a:p>
          <a:p>
            <a:r>
              <a:rPr lang="en-US" dirty="0"/>
              <a:t>These four points are the things that matter when something goes wrong and emotions run high.</a:t>
            </a:r>
            <a:endParaRPr lang="en-US" b="0" i="0" dirty="0">
              <a:solidFill>
                <a:srgbClr val="111111"/>
              </a:solidFill>
              <a:effectLst/>
              <a:latin typeface="Lato" panose="020F0502020204030203" pitchFamily="34" charset="0"/>
            </a:endParaRPr>
          </a:p>
        </p:txBody>
      </p:sp>
      <p:sp>
        <p:nvSpPr>
          <p:cNvPr id="4" name="Slide Number Placeholder 3">
            <a:extLst>
              <a:ext uri="{FF2B5EF4-FFF2-40B4-BE49-F238E27FC236}">
                <a16:creationId xmlns:a16="http://schemas.microsoft.com/office/drawing/2014/main" id="{A48F3F1B-F50C-0224-C7CC-D08BB45E4E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3209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5AE17-24CA-C293-8D93-C010C7DC92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C9C4D4-8DA6-59E0-A76F-E20DCA9AA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CA011E-9A90-9495-2562-21029BCE630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13058"/>
                </a:solidFill>
                <a:effectLst/>
                <a:uLnTx/>
                <a:uFillTx/>
                <a:latin typeface="Arial" panose="020B0604020202020204" pitchFamily="34" charset="0"/>
                <a:ea typeface="+mn-ea"/>
                <a:cs typeface="Arial" panose="020B0604020202020204" pitchFamily="34" charset="0"/>
              </a:rPr>
              <a:t>#1 Plan, Prepare and Practice</a:t>
            </a:r>
            <a:br>
              <a:rPr kumimoji="0" lang="en-US" sz="1200" b="0" i="0" u="none" strike="noStrike" kern="1200" cap="none" spc="0" normalizeH="0" baseline="0" noProof="0" dirty="0">
                <a:ln>
                  <a:noFill/>
                </a:ln>
                <a:solidFill>
                  <a:srgbClr val="113058"/>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113058"/>
                </a:solidFill>
                <a:effectLst/>
                <a:uLnTx/>
                <a:uFillTx/>
                <a:latin typeface="Arial" panose="020B0604020202020204" pitchFamily="34" charset="0"/>
                <a:ea typeface="+mn-ea"/>
                <a:cs typeface="Arial" panose="020B0604020202020204" pitchFamily="34" charset="0"/>
              </a:rPr>
              <a:t>Hope is not a strategy.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Plan ahead. The best time to prepare for a crisis is </a:t>
            </a:r>
            <a:r>
              <a:rPr lang="en-US" b="1" dirty="0"/>
              <a:t>before</a:t>
            </a:r>
            <a:r>
              <a:rPr lang="en-US" dirty="0"/>
              <a:t> it happens. Smaller districts might not have a large communications team or even a designated communications staff member—so in those instances, it’s even more reason to map out roles and plans in advance.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Practice and know your role -- Support administration; Deliver consistent messaging w/fellow board members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ex: ongoing invest. &amp; no further info at this time). Stick with official message)</a:t>
            </a:r>
            <a:r>
              <a:rPr lang="en-US" dirty="0"/>
              <a:t>, Guide community to 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he right person and/or official district channels of information; </a:t>
            </a:r>
            <a:r>
              <a:rPr lang="en-US" dirty="0"/>
              <a:t>you can always practice scenarios at board retreats or superintendent briefings.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Be proactive. Is there a bad weather event headed your way? Talk about how the board will help bolster communications efforts.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Take notice of how other districts and boards navigate communications when a crisis strikes. You can learn a lot about what’s effective and ineffective. </a:t>
            </a:r>
          </a:p>
        </p:txBody>
      </p:sp>
      <p:sp>
        <p:nvSpPr>
          <p:cNvPr id="4" name="Slide Number Placeholder 3">
            <a:extLst>
              <a:ext uri="{FF2B5EF4-FFF2-40B4-BE49-F238E27FC236}">
                <a16:creationId xmlns:a16="http://schemas.microsoft.com/office/drawing/2014/main" id="{09589ADD-687A-5A80-DD8F-7A416447D4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4166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AFAE9-DE34-9A54-B2E5-D96C95B5B4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54E77B-00E1-74C3-308C-AA610C6D0B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4ACF14-713A-5563-27CB-0F9123237294}"/>
              </a:ext>
            </a:extLst>
          </p:cNvPr>
          <p:cNvSpPr>
            <a:spLocks noGrp="1"/>
          </p:cNvSpPr>
          <p:nvPr>
            <p:ph type="body" idx="1"/>
          </p:nvPr>
        </p:nvSpPr>
        <p:spPr/>
        <p:txBody>
          <a:bodyPr/>
          <a:lstStyle/>
          <a:p>
            <a:r>
              <a:rPr lang="en-US" dirty="0"/>
              <a:t>The second strategy is “Be Timely, Not Perfect”</a:t>
            </a:r>
          </a:p>
          <a:p>
            <a:r>
              <a:rPr lang="en-US" dirty="0"/>
              <a:t>We’ve touched on this strategy already, and it’s never more important than during a crisis.</a:t>
            </a:r>
          </a:p>
          <a:p>
            <a:pPr marL="228600" indent="-228600">
              <a:buFont typeface="+mj-lt"/>
              <a:buAutoNum type="arabicPeriod"/>
            </a:pPr>
            <a:r>
              <a:rPr lang="en-US" dirty="0"/>
              <a:t>Be responsive – even if you don’t have all the answers: Don’t wait to craft a perfect message. A short, timely statement that shows concern is better than silence. Small communities rely on fast word-of-mouth—make sure it’s your message, not the rumor mill.</a:t>
            </a:r>
          </a:p>
          <a:p>
            <a:pPr marL="228600" indent="-228600">
              <a:buFont typeface="+mj-lt"/>
              <a:buAutoNum type="arabicPeriod"/>
            </a:pPr>
            <a:r>
              <a:rPr lang="en-US" dirty="0"/>
              <a:t>Correct misinformation – if you see or hear misinformation being shared, don’t be afraid to correct the information and point community members to reliable sources of information, such as district social media channels or their website.</a:t>
            </a:r>
          </a:p>
          <a:p>
            <a:pPr marL="228600" indent="-228600">
              <a:buFont typeface="+mj-lt"/>
              <a:buAutoNum type="arabicPeriod"/>
            </a:pPr>
            <a:r>
              <a:rPr lang="en-US" dirty="0"/>
              <a:t>Acknowledge concerns in the moment – this goes back to timeliness and tone</a:t>
            </a:r>
          </a:p>
          <a:p>
            <a:pPr marL="228600" indent="-228600">
              <a:buFont typeface="+mj-lt"/>
              <a:buAutoNum type="arabicPeriod"/>
            </a:pPr>
            <a:r>
              <a:rPr lang="en-US" dirty="0"/>
              <a:t>Be clear – check that the message isn’t ambiguous or confusing</a:t>
            </a:r>
          </a:p>
        </p:txBody>
      </p:sp>
      <p:sp>
        <p:nvSpPr>
          <p:cNvPr id="4" name="Slide Number Placeholder 3">
            <a:extLst>
              <a:ext uri="{FF2B5EF4-FFF2-40B4-BE49-F238E27FC236}">
                <a16:creationId xmlns:a16="http://schemas.microsoft.com/office/drawing/2014/main" id="{53F8D39C-FCE7-7EF8-EA27-2C96A1E773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96528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F7A48-08EA-5765-4310-B09482F00F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9A3049-F773-2B7A-2019-63859F3BC6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45C9C1-BCE4-5E17-F1AB-0B5CEDF060FB}"/>
              </a:ext>
            </a:extLst>
          </p:cNvPr>
          <p:cNvSpPr>
            <a:spLocks noGrp="1"/>
          </p:cNvSpPr>
          <p:nvPr>
            <p:ph type="body" idx="1"/>
          </p:nvPr>
        </p:nvSpPr>
        <p:spPr/>
        <p:txBody>
          <a:bodyPr/>
          <a:lstStyle/>
          <a:p>
            <a:r>
              <a:rPr lang="en-US" b="0" dirty="0">
                <a:latin typeface="+mn-lt"/>
              </a:rPr>
              <a:t>At one of my districts, we had an instance of a teacher administering melatonin gummies to elementary students. This is something that’s happened elsewhere in the state and even across the nation. In this case, a student reported to her parent that this had happened in her classroom. The parent went straight to the media, the media called us, and thus began the communications and investigative process. And yes, this later hit the national news media.</a:t>
            </a:r>
          </a:p>
          <a:p>
            <a:r>
              <a:rPr lang="en-US" b="0" dirty="0">
                <a:latin typeface="+mn-lt"/>
              </a:rPr>
              <a:t>So, we knew the first step was to notify our parents at that campus first—as well as our board. Our board president was in contact constantly with our supe, and along with that 1:1 communication, on all communications we sent out to parents, staff and media we also cc’d our board members. </a:t>
            </a:r>
          </a:p>
          <a:p>
            <a:r>
              <a:rPr lang="en-US" b="0" dirty="0">
                <a:latin typeface="+mn-lt"/>
              </a:rPr>
              <a:t>It was very early in the investigation, so a short response was shared with the media: </a:t>
            </a:r>
          </a:p>
          <a:p>
            <a:endParaRPr lang="en-US" b="1" dirty="0">
              <a:latin typeface="+mn-lt"/>
            </a:endParaRPr>
          </a:p>
          <a:p>
            <a:endParaRPr lang="en-US" b="0" i="1" dirty="0">
              <a:solidFill>
                <a:srgbClr val="222222"/>
              </a:solidFill>
              <a:effectLst/>
              <a:latin typeface="+mn-lt"/>
            </a:endParaRPr>
          </a:p>
        </p:txBody>
      </p:sp>
      <p:sp>
        <p:nvSpPr>
          <p:cNvPr id="4" name="Slide Number Placeholder 3">
            <a:extLst>
              <a:ext uri="{FF2B5EF4-FFF2-40B4-BE49-F238E27FC236}">
                <a16:creationId xmlns:a16="http://schemas.microsoft.com/office/drawing/2014/main" id="{8EA0778F-7242-9B02-EB92-85506608E1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88746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DC75F-0DE4-CF54-C2F2-348741987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B3EFCD-F35B-8350-D440-253AB27447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D90DF5-D368-9E5C-B6C0-F0C61A055680}"/>
              </a:ext>
            </a:extLst>
          </p:cNvPr>
          <p:cNvSpPr>
            <a:spLocks noGrp="1"/>
          </p:cNvSpPr>
          <p:nvPr>
            <p:ph type="body" idx="1"/>
          </p:nvPr>
        </p:nvSpPr>
        <p:spPr/>
        <p:txBody>
          <a:bodyPr/>
          <a:lstStyle/>
          <a:p>
            <a:r>
              <a:rPr lang="en-US" b="1" dirty="0">
                <a:latin typeface="+mn-lt"/>
              </a:rPr>
              <a:t>Immediate statement (responding to media request): </a:t>
            </a:r>
            <a:r>
              <a:rPr lang="en-US" b="0" i="1" dirty="0">
                <a:solidFill>
                  <a:srgbClr val="222222"/>
                </a:solidFill>
                <a:effectLst/>
                <a:latin typeface="+mn-lt"/>
              </a:rPr>
              <a:t>"Per the district's standard policy and procedure, the teacher is currently on administrative leave at this time as part of the investigative process.“</a:t>
            </a:r>
          </a:p>
        </p:txBody>
      </p:sp>
      <p:sp>
        <p:nvSpPr>
          <p:cNvPr id="4" name="Slide Number Placeholder 3">
            <a:extLst>
              <a:ext uri="{FF2B5EF4-FFF2-40B4-BE49-F238E27FC236}">
                <a16:creationId xmlns:a16="http://schemas.microsoft.com/office/drawing/2014/main" id="{05D768F3-9DD1-99DC-B6FB-3B1697A780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81379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D23AF-D2CA-0ABC-BD30-0CF3DA59C4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B03335-FF0C-D764-EDD1-67BA0CCC62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11BDA5-99DB-AF7B-18A7-BEB17697B7E4}"/>
              </a:ext>
            </a:extLst>
          </p:cNvPr>
          <p:cNvSpPr>
            <a:spLocks noGrp="1"/>
          </p:cNvSpPr>
          <p:nvPr>
            <p:ph type="body" idx="1"/>
          </p:nvPr>
        </p:nvSpPr>
        <p:spPr/>
        <p:txBody>
          <a:bodyPr/>
          <a:lstStyle/>
          <a:p>
            <a:r>
              <a:rPr lang="en-US" b="0" i="0" dirty="0">
                <a:solidFill>
                  <a:srgbClr val="222222"/>
                </a:solidFill>
                <a:effectLst/>
                <a:latin typeface="+mn-lt"/>
              </a:rPr>
              <a:t>Later that same evening, once more information was available, we issued a more in-depth statement, as shown. The key here really was keeping our board on top of what developments were taking place and having them prepped and ready to defer to the board president if they received any media calls. Second, we made an effort to be timely (not perfect) with our information. That first response was pretty bare bones. But it showed that we were aware and engaged.</a:t>
            </a:r>
          </a:p>
          <a:p>
            <a:endParaRPr lang="en-US" b="0" i="0" dirty="0">
              <a:solidFill>
                <a:srgbClr val="222222"/>
              </a:solidFill>
              <a:effectLst/>
              <a:latin typeface="+mn-lt"/>
            </a:endParaRPr>
          </a:p>
          <a:p>
            <a:r>
              <a:rPr lang="en-US" b="1" i="0" dirty="0">
                <a:solidFill>
                  <a:srgbClr val="222222"/>
                </a:solidFill>
                <a:effectLst/>
                <a:latin typeface="+mn-lt"/>
              </a:rPr>
              <a:t>Updated statement (same evening): </a:t>
            </a:r>
            <a:r>
              <a:rPr lang="en-US" b="0" i="1" dirty="0">
                <a:solidFill>
                  <a:srgbClr val="141618"/>
                </a:solidFill>
                <a:effectLst/>
                <a:latin typeface="TiemposText"/>
              </a:rPr>
              <a:t>“We are aware of allegations that a staff member allegedly administered melatonin gummies to several students on Thursday. The staff member has been removed from the classroom and placed on administrative leave, pending ongoing investigation from campus administration. The district takes every allegation of educator misconduct seriously and will take all measures necessary to ensure that our students are educated in a safe and nurturing environment.“</a:t>
            </a:r>
          </a:p>
        </p:txBody>
      </p:sp>
      <p:sp>
        <p:nvSpPr>
          <p:cNvPr id="4" name="Slide Number Placeholder 3">
            <a:extLst>
              <a:ext uri="{FF2B5EF4-FFF2-40B4-BE49-F238E27FC236}">
                <a16:creationId xmlns:a16="http://schemas.microsoft.com/office/drawing/2014/main" id="{BD58D45C-B25D-3396-EA46-314FD27BBCB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77077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do our own intros</a:t>
            </a:r>
          </a:p>
        </p:txBody>
      </p:sp>
      <p:sp>
        <p:nvSpPr>
          <p:cNvPr id="4" name="Slide Number Placeholder 3"/>
          <p:cNvSpPr>
            <a:spLocks noGrp="1"/>
          </p:cNvSpPr>
          <p:nvPr>
            <p:ph type="sldNum" sz="quarter" idx="5"/>
          </p:nvPr>
        </p:nvSpPr>
        <p:spPr/>
        <p:txBody>
          <a:bodyPr/>
          <a:lstStyle/>
          <a:p>
            <a:fld id="{DC6EBDFB-AC85-475F-9A53-798C41B9FE3F}" type="slidenum">
              <a:rPr lang="en-US" smtClean="0"/>
              <a:t>2</a:t>
            </a:fld>
            <a:endParaRPr lang="en-US"/>
          </a:p>
        </p:txBody>
      </p:sp>
    </p:spTree>
    <p:extLst>
      <p:ext uri="{BB962C8B-B14F-4D97-AF65-F5344CB8AC3E}">
        <p14:creationId xmlns:p14="http://schemas.microsoft.com/office/powerpoint/2010/main" val="3159089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B98B6-BF89-68D4-EC3C-CFC49A50E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F0B794-BD2B-6ADD-3F79-7294FC39AD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613FA-40FB-0FB9-6AAD-56BC4D04CD2C}"/>
              </a:ext>
            </a:extLst>
          </p:cNvPr>
          <p:cNvSpPr>
            <a:spLocks noGrp="1"/>
          </p:cNvSpPr>
          <p:nvPr>
            <p:ph type="body" idx="1"/>
          </p:nvPr>
        </p:nvSpPr>
        <p:spPr/>
        <p:txBody>
          <a:bodyPr/>
          <a:lstStyle/>
          <a:p>
            <a:r>
              <a:rPr lang="en-US" dirty="0"/>
              <a:t>#3: Stand on Your Message</a:t>
            </a:r>
          </a:p>
          <a:p>
            <a:r>
              <a:rPr lang="en-US" dirty="0"/>
              <a:t>Even if you're getting pressure from all sides, stick to the agreed-upon message—and make sure everyone is on the same page. </a:t>
            </a:r>
          </a:p>
          <a:p>
            <a:endParaRPr lang="en-US" dirty="0"/>
          </a:p>
          <a:p>
            <a:r>
              <a:rPr lang="en-US" dirty="0"/>
              <a:t>Once you issue a statement or receive talking points, don’t go beyond that.</a:t>
            </a:r>
          </a:p>
          <a:p>
            <a:br>
              <a:rPr lang="en-US" dirty="0"/>
            </a:br>
            <a:r>
              <a:rPr lang="en-US" dirty="0"/>
              <a:t>Again, the board president is the spokesperson – so, this is especially key if you get contacted by the media – defer to the president</a:t>
            </a:r>
          </a:p>
          <a:p>
            <a:endParaRPr lang="en-US" dirty="0"/>
          </a:p>
          <a:p>
            <a:r>
              <a:rPr lang="en-US" dirty="0"/>
              <a:t>Get the facts, and stick to the facts</a:t>
            </a:r>
          </a:p>
        </p:txBody>
      </p:sp>
      <p:sp>
        <p:nvSpPr>
          <p:cNvPr id="4" name="Slide Number Placeholder 3">
            <a:extLst>
              <a:ext uri="{FF2B5EF4-FFF2-40B4-BE49-F238E27FC236}">
                <a16:creationId xmlns:a16="http://schemas.microsoft.com/office/drawing/2014/main" id="{D2E40A6E-D40F-94A1-4AEB-BC9F8BCB5DA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26998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6827C-41A1-E758-9A39-54B35F8A90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856AC-89CE-9497-78F4-8F6CCAF7FD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500E4E-4E20-F1AB-AA3B-6D1A6048216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let a crisis pass without learning from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Hold a debrief, review community feedback, and decide how to improve.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Set your debrief ASAP after a crisis, while information is still fresh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Use lessons learned during a crisis to guide future decision-making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Opportunities can arise from crises – maybe it’s a chance to partner with outside agencies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Review feedback from the community and look for ways to gather that feedback from your constituents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F49C81D1-A6A6-FB34-E94C-B1B401B962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73537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 me share a story with you about a very unique crisis situation…I call it the fly infestation of 2018.</a:t>
            </a:r>
          </a:p>
          <a:p>
            <a:r>
              <a:rPr lang="en-US"/>
              <a:t>Flys invaded nearby homes and our school Cano Freshman Academy, a school for all 9</a:t>
            </a:r>
            <a:r>
              <a:rPr lang="en-US" baseline="30000"/>
              <a:t>th</a:t>
            </a:r>
            <a:r>
              <a:rPr lang="en-US"/>
              <a:t> graders. 9</a:t>
            </a:r>
            <a:r>
              <a:rPr lang="en-US" baseline="30000"/>
              <a:t>th</a:t>
            </a:r>
            <a:r>
              <a:rPr lang="en-US"/>
              <a:t> graders have phones and of course record. First to get out story before we even knew what was going on.</a:t>
            </a:r>
          </a:p>
          <a:p>
            <a:r>
              <a:rPr lang="en-US"/>
              <a:t>Ended up being that nearby cotton gin was not disposing of materials properly, causing all the </a:t>
            </a:r>
            <a:r>
              <a:rPr lang="en-US" err="1"/>
              <a:t>flys</a:t>
            </a:r>
            <a:r>
              <a:rPr lang="en-US"/>
              <a:t> to swarm in.</a:t>
            </a:r>
          </a:p>
          <a:p>
            <a:r>
              <a:rPr lang="en-US"/>
              <a:t>We had to set the message straight that the school wasn’t dirty, this was not our fault. School had to shut down for a day for cleaning. </a:t>
            </a:r>
          </a:p>
          <a:p>
            <a:r>
              <a:rPr lang="en-US"/>
              <a:t>Expect the unexpected. Yes, even flies.</a:t>
            </a:r>
          </a:p>
          <a:p>
            <a:r>
              <a:rPr lang="en-US"/>
              <a:t>Word of mouth to express the facts and set the record straight.</a:t>
            </a:r>
          </a:p>
          <a:p>
            <a:endParaRPr lang="en-US"/>
          </a:p>
        </p:txBody>
      </p:sp>
      <p:sp>
        <p:nvSpPr>
          <p:cNvPr id="4" name="Slide Number Placeholder 3"/>
          <p:cNvSpPr>
            <a:spLocks noGrp="1"/>
          </p:cNvSpPr>
          <p:nvPr>
            <p:ph type="sldNum" sz="quarter" idx="5"/>
          </p:nvPr>
        </p:nvSpPr>
        <p:spPr/>
        <p:txBody>
          <a:bodyPr/>
          <a:lstStyle/>
          <a:p>
            <a:fld id="{DC6EBDFB-AC85-475F-9A53-798C41B9FE3F}" type="slidenum">
              <a:rPr lang="en-US" smtClean="0"/>
              <a:t>22</a:t>
            </a:fld>
            <a:endParaRPr lang="en-US"/>
          </a:p>
        </p:txBody>
      </p:sp>
    </p:spTree>
    <p:extLst>
      <p:ext uri="{BB962C8B-B14F-4D97-AF65-F5344CB8AC3E}">
        <p14:creationId xmlns:p14="http://schemas.microsoft.com/office/powerpoint/2010/main" val="411005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Brianna takes over from here until the end</a:t>
            </a:r>
          </a:p>
        </p:txBody>
      </p:sp>
      <p:sp>
        <p:nvSpPr>
          <p:cNvPr id="4" name="Slide Number Placeholder 3"/>
          <p:cNvSpPr>
            <a:spLocks noGrp="1"/>
          </p:cNvSpPr>
          <p:nvPr>
            <p:ph type="sldNum" sz="quarter" idx="5"/>
          </p:nvPr>
        </p:nvSpPr>
        <p:spPr/>
        <p:txBody>
          <a:bodyPr/>
          <a:lstStyle/>
          <a:p>
            <a:fld id="{DC6EBDFB-AC85-475F-9A53-798C41B9FE3F}" type="slidenum">
              <a:rPr lang="en-US" smtClean="0"/>
              <a:t>23</a:t>
            </a:fld>
            <a:endParaRPr lang="en-US"/>
          </a:p>
        </p:txBody>
      </p:sp>
    </p:spTree>
    <p:extLst>
      <p:ext uri="{BB962C8B-B14F-4D97-AF65-F5344CB8AC3E}">
        <p14:creationId xmlns:p14="http://schemas.microsoft.com/office/powerpoint/2010/main" val="4116598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75643-518B-9A9B-C3DF-588B3A231F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517244-D1CB-DA0B-DE48-BE1D45A512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44B546-F2EB-006A-D3DA-863E6BF2E9A4}"/>
              </a:ext>
            </a:extLst>
          </p:cNvPr>
          <p:cNvSpPr>
            <a:spLocks noGrp="1"/>
          </p:cNvSpPr>
          <p:nvPr>
            <p:ph type="body" idx="1"/>
          </p:nvPr>
        </p:nvSpPr>
        <p:spPr/>
        <p:txBody>
          <a:bodyPr/>
          <a:lstStyle/>
          <a:p>
            <a:pPr marL="0" marR="0">
              <a:lnSpc>
                <a:spcPct val="115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In this category, we are going to cover four main pointers. We are going to talk about how You are Always On, Know Your Lane, How to best Promote Your District, and How to do No Harm.</a:t>
            </a:r>
          </a:p>
          <a:p>
            <a:pPr marL="0" marR="0">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Feel free to raise your hand because I’d love to hear about ways you already serve as a brand ambassador to your district and how these items relate to you and your district.</a:t>
            </a:r>
          </a:p>
          <a:p>
            <a:endParaRPr lang="en-US" b="0" i="0">
              <a:solidFill>
                <a:srgbClr val="111111"/>
              </a:solidFill>
              <a:effectLst/>
              <a:latin typeface="Lato" panose="020F0502020204030203" pitchFamily="34" charset="0"/>
            </a:endParaRPr>
          </a:p>
        </p:txBody>
      </p:sp>
      <p:sp>
        <p:nvSpPr>
          <p:cNvPr id="4" name="Slide Number Placeholder 3">
            <a:extLst>
              <a:ext uri="{FF2B5EF4-FFF2-40B4-BE49-F238E27FC236}">
                <a16:creationId xmlns:a16="http://schemas.microsoft.com/office/drawing/2014/main" id="{2AA3BFAA-257E-A46A-A3F9-1ABB726D0E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11680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4123F-50B0-3384-C936-2CA9C9D8C8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378695-73EE-2CF0-E762-6D6E1B81AC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D4AE8C-F916-7A45-4A8F-3EB4D689C07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ptos" panose="020B0004020202020204" pitchFamily="34" charset="0"/>
                <a:ea typeface="Times New Roman" panose="02020603050405020304" pitchFamily="18" charset="0"/>
                <a:cs typeface="Times New Roman" panose="02020603050405020304" pitchFamily="18" charset="0"/>
              </a:rPr>
              <a:t>As a trustee, you're never "off the clock" when it comes to public perception. Your behavior—intentional or not—represents the district at all times.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a:effectLst/>
                <a:latin typeface="Aptos" panose="020B0004020202020204" pitchFamily="34" charset="0"/>
                <a:ea typeface="Times New Roman" panose="02020603050405020304" pitchFamily="18" charset="0"/>
                <a:cs typeface="Times New Roman" panose="02020603050405020304" pitchFamily="18" charset="0"/>
              </a:rPr>
              <a:t>Even when you're silent, your face and posture communicate. A frown at a board meeting or eye-rolling during a public comment can send the wrong message, even unintentionally.</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a:effectLst/>
                <a:latin typeface="Aptos" panose="020B0004020202020204" pitchFamily="34" charset="0"/>
                <a:ea typeface="Times New Roman" panose="02020603050405020304" pitchFamily="18" charset="0"/>
                <a:cs typeface="Times New Roman" panose="02020603050405020304" pitchFamily="18" charset="0"/>
              </a:rPr>
              <a:t>Whether you’re speaking at an event or chatting with neighbors, your words can build trust—or damage it. Be positive, informed, and measured in what you say.</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a:effectLst/>
                <a:latin typeface="Aptos" panose="020B0004020202020204" pitchFamily="34" charset="0"/>
                <a:ea typeface="Times New Roman" panose="02020603050405020304" pitchFamily="18" charset="0"/>
                <a:cs typeface="Times New Roman" panose="02020603050405020304" pitchFamily="18" charset="0"/>
              </a:rPr>
              <a:t>The events you attend show what you value. When trustees show up to student performances, athletic events, and teacher recognitions, it demonstrates commitment to the entire school community.</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a:effectLst/>
                <a:latin typeface="Aptos" panose="020B0004020202020204" pitchFamily="34" charset="0"/>
                <a:ea typeface="Times New Roman" panose="02020603050405020304" pitchFamily="18" charset="0"/>
                <a:cs typeface="Times New Roman" panose="02020603050405020304" pitchFamily="18" charset="0"/>
              </a:rPr>
              <a:t>Keep conversations professional and consistent.</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180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800"/>
              </a:spcAft>
              <a:buNone/>
            </a:pPr>
            <a:r>
              <a:rPr lang="en-US" sz="1800" b="1" u="sng" kern="100">
                <a:effectLst/>
                <a:latin typeface="Aptos" panose="020B0004020202020204" pitchFamily="34" charset="0"/>
                <a:ea typeface="Aptos" panose="020B0004020202020204" pitchFamily="34" charset="0"/>
                <a:cs typeface="Times New Roman" panose="02020603050405020304" pitchFamily="18" charset="0"/>
              </a:rPr>
              <a:t>You Represent Your District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You Represent More Than Yourself</a:t>
            </a:r>
            <a:br>
              <a:rPr lang="en-US" sz="1800" kern="100">
                <a:effectLst/>
                <a:latin typeface="Aptos" panose="020B0004020202020204" pitchFamily="34" charset="0"/>
                <a:ea typeface="Aptos" panose="020B0004020202020204" pitchFamily="34" charset="0"/>
                <a:cs typeface="Times New Roman" panose="02020603050405020304" pitchFamily="18" charset="0"/>
              </a:rPr>
            </a:br>
            <a:r>
              <a:rPr lang="en-US" sz="1800" kern="100">
                <a:effectLst/>
                <a:latin typeface="Aptos" panose="020B0004020202020204" pitchFamily="34" charset="0"/>
                <a:ea typeface="Aptos" panose="020B0004020202020204" pitchFamily="34" charset="0"/>
                <a:cs typeface="Times New Roman" panose="02020603050405020304" pitchFamily="18" charset="0"/>
              </a:rPr>
              <a:t>When community members see you, they don’t just see an individual—they see the school board and, by extension, the entire district.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9C2A520A-20F2-449B-4179-A28AE4896F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59874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C1BCB-DDAA-296B-3112-E1376E7A40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E080EF-DA17-0F44-9A9F-B2CE085049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3B4044-848A-DDF3-41C8-970DF641BC0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Start with role clarity and expectations – for everyone</a:t>
            </a:r>
          </a:p>
          <a:p>
            <a:pPr marL="0" marR="0">
              <a:buNone/>
            </a:pPr>
            <a:r>
              <a:rPr lang="en-US" sz="1800">
                <a:effectLst/>
                <a:latin typeface="Symbol" panose="05050102010706020507" pitchFamily="18" charset="2"/>
                <a:ea typeface="Times New Roman" panose="02020603050405020304" pitchFamily="18" charset="0"/>
              </a:rPr>
              <a:t>·</a:t>
            </a:r>
            <a:r>
              <a:rPr lang="en-US" sz="1800">
                <a:effectLst/>
                <a:latin typeface="Times New Roman" panose="02020603050405020304" pitchFamily="18" charset="0"/>
                <a:ea typeface="Times New Roman" panose="02020603050405020304" pitchFamily="18" charset="0"/>
              </a:rPr>
              <a:t>  As trustees, you already know this—but it’s always worth revisiting: you lead at the governance level, not the operations level.</a:t>
            </a:r>
          </a:p>
          <a:p>
            <a:pPr marL="0" marR="0">
              <a:buNone/>
            </a:pPr>
            <a:r>
              <a:rPr lang="en-US" sz="1800">
                <a:effectLst/>
                <a:latin typeface="Symbol" panose="05050102010706020507" pitchFamily="18" charset="2"/>
                <a:ea typeface="Times New Roman" panose="02020603050405020304" pitchFamily="18" charset="0"/>
              </a:rPr>
              <a:t>·</a:t>
            </a:r>
            <a:r>
              <a:rPr lang="en-US" sz="1800">
                <a:effectLst/>
                <a:latin typeface="Times New Roman" panose="02020603050405020304" pitchFamily="18" charset="0"/>
                <a:ea typeface="Times New Roman" panose="02020603050405020304" pitchFamily="18" charset="0"/>
              </a:rPr>
              <a:t>  You are not tasked to be in classrooms setting lesson plans or deciding bus routes—and that’s a good thing. You hire a superintendent and team you trust to handle those responsibilities.</a:t>
            </a:r>
          </a:p>
          <a:p>
            <a:pPr marL="0" marR="0">
              <a:buNone/>
            </a:pPr>
            <a:r>
              <a:rPr lang="en-US" sz="1800">
                <a:effectLst/>
                <a:latin typeface="Symbol" panose="05050102010706020507" pitchFamily="18" charset="2"/>
                <a:ea typeface="Times New Roman" panose="02020603050405020304" pitchFamily="18" charset="0"/>
              </a:rPr>
              <a:t>·</a:t>
            </a:r>
            <a:r>
              <a:rPr lang="en-US" sz="1800">
                <a:effectLst/>
                <a:latin typeface="Times New Roman" panose="02020603050405020304" pitchFamily="18" charset="0"/>
                <a:ea typeface="Times New Roman" panose="02020603050405020304" pitchFamily="18" charset="0"/>
              </a:rPr>
              <a:t>  Your power lies in the big-picture decisions—approving the budget, setting policy, and making sure your students are getting what they need to succeed. You focus on the what and administration focuses on the how. </a:t>
            </a:r>
          </a:p>
          <a:p>
            <a:pPr marL="0" marR="0"/>
            <a:r>
              <a:rPr lang="en-US" sz="1800">
                <a:effectLst/>
                <a:latin typeface="Symbol" panose="05050102010706020507" pitchFamily="18" charset="2"/>
                <a:ea typeface="Times New Roman" panose="02020603050405020304" pitchFamily="18" charset="0"/>
              </a:rPr>
              <a:t>·</a:t>
            </a:r>
            <a:r>
              <a:rPr lang="en-US" sz="1800">
                <a:effectLst/>
                <a:latin typeface="Times New Roman" panose="02020603050405020304" pitchFamily="18" charset="0"/>
                <a:ea typeface="Times New Roman" panose="02020603050405020304" pitchFamily="18" charset="0"/>
              </a:rPr>
              <a:t>  "When you stay in your lane, it sends a clear message to the community: my district is united, professional, and focused on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C492C6DF-B733-DCC6-EA19-C64863A5D9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8456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7BC00-F6FB-56EB-1B1F-FC1B4C9A4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BCC877-A4FB-414A-5489-4D13E7B76E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DAE55B-D1B9-4246-EC8F-0CE8C2296B9A}"/>
              </a:ext>
            </a:extLst>
          </p:cNvPr>
          <p:cNvSpPr>
            <a:spLocks noGrp="1"/>
          </p:cNvSpPr>
          <p:nvPr>
            <p:ph type="body" idx="1"/>
          </p:nvPr>
        </p:nvSpPr>
        <p:spPr/>
        <p:txBody>
          <a:bodyPr/>
          <a:lstStyle/>
          <a:p>
            <a:pPr marL="0" marR="0">
              <a:buNone/>
            </a:pPr>
            <a:r>
              <a:rPr lang="en-US" sz="1800">
                <a:effectLst/>
                <a:latin typeface="Times New Roman" panose="02020603050405020304" pitchFamily="18" charset="0"/>
                <a:ea typeface="Times New Roman" panose="02020603050405020304" pitchFamily="18" charset="0"/>
              </a:rPr>
              <a:t>-You are one of the most visible champions in your district, so the best thing you can do is talk about how great your schools and students are. </a:t>
            </a:r>
          </a:p>
          <a:p>
            <a:pPr marL="0" marR="0">
              <a:buNone/>
            </a:pPr>
            <a:endParaRPr lang="en-US" sz="1800">
              <a:effectLst/>
              <a:latin typeface="Times New Roman" panose="02020603050405020304" pitchFamily="18" charset="0"/>
              <a:ea typeface="Times New Roman" panose="02020603050405020304" pitchFamily="18" charset="0"/>
            </a:endParaRPr>
          </a:p>
          <a:p>
            <a:pPr marL="0" marR="0">
              <a:buNone/>
            </a:pPr>
            <a:r>
              <a:rPr lang="en-US" sz="1800">
                <a:effectLst/>
                <a:latin typeface="Times New Roman" panose="02020603050405020304" pitchFamily="18" charset="0"/>
                <a:ea typeface="Times New Roman" panose="02020603050405020304" pitchFamily="18" charset="0"/>
              </a:rPr>
              <a:t>-You don’t need a press release or communications department to share a story. Word of mouth is actually one of the most powerful marketing tools, whether that’s an in person conversation or you use social media (which we will talk about in a little bit)</a:t>
            </a:r>
          </a:p>
          <a:p>
            <a:pPr marL="0" marR="0">
              <a:buNone/>
            </a:pPr>
            <a:endParaRPr lang="en-US" sz="1800">
              <a:effectLst/>
              <a:latin typeface="Times New Roman" panose="02020603050405020304" pitchFamily="18" charset="0"/>
              <a:ea typeface="Times New Roman" panose="02020603050405020304" pitchFamily="18" charset="0"/>
            </a:endParaRPr>
          </a:p>
          <a:p>
            <a:pPr marL="0" marR="0">
              <a:buNone/>
            </a:pPr>
            <a:r>
              <a:rPr lang="en-US" sz="1800">
                <a:effectLst/>
                <a:latin typeface="Times New Roman" panose="02020603050405020304" pitchFamily="18" charset="0"/>
                <a:ea typeface="Times New Roman" panose="02020603050405020304" pitchFamily="18" charset="0"/>
              </a:rPr>
              <a:t>-Being a good promoter doesn’t mean only talking. You have to listen too. When someone shares a problem, you don’t have to solve it on the spot. Just by listening and showing you care helps people feel heard. </a:t>
            </a:r>
          </a:p>
          <a:p>
            <a:endParaRPr lang="en-US" b="1">
              <a:highlight>
                <a:srgbClr val="FFFF00"/>
              </a:highlight>
            </a:endParaRPr>
          </a:p>
          <a:p>
            <a:r>
              <a:rPr lang="en-US" b="1">
                <a:highlight>
                  <a:srgbClr val="FFFF00"/>
                </a:highlight>
              </a:rPr>
              <a:t>Sara Example: 5 Good Things Email</a:t>
            </a:r>
          </a:p>
        </p:txBody>
      </p:sp>
      <p:sp>
        <p:nvSpPr>
          <p:cNvPr id="4" name="Slide Number Placeholder 3">
            <a:extLst>
              <a:ext uri="{FF2B5EF4-FFF2-40B4-BE49-F238E27FC236}">
                <a16:creationId xmlns:a16="http://schemas.microsoft.com/office/drawing/2014/main" id="{C9E3FE8C-4F51-E9FB-727B-BE6875F006D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32432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6EBDFB-AC85-475F-9A53-798C41B9FE3F}" type="slidenum">
              <a:rPr lang="en-US" smtClean="0"/>
              <a:t>28</a:t>
            </a:fld>
            <a:endParaRPr lang="en-US"/>
          </a:p>
        </p:txBody>
      </p:sp>
    </p:spTree>
    <p:extLst>
      <p:ext uri="{BB962C8B-B14F-4D97-AF65-F5344CB8AC3E}">
        <p14:creationId xmlns:p14="http://schemas.microsoft.com/office/powerpoint/2010/main" val="2824975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929A4-F2D8-C942-89CB-462C0CFAC8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90D2A1-E329-7AC3-3BF0-E0FBBD18F6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858366-EB75-4D2F-D292-B23BD05EE453}"/>
              </a:ext>
            </a:extLst>
          </p:cNvPr>
          <p:cNvSpPr>
            <a:spLocks noGrp="1"/>
          </p:cNvSpPr>
          <p:nvPr>
            <p:ph type="body" idx="1"/>
          </p:nvPr>
        </p:nvSpPr>
        <p:spPr/>
        <p:txBody>
          <a:bodyPr/>
          <a:lstStyle/>
          <a:p>
            <a:pPr marL="0" marR="0">
              <a:buNone/>
            </a:pPr>
            <a:r>
              <a:rPr lang="en-US" sz="1800" dirty="0">
                <a:effectLst/>
                <a:latin typeface="Times New Roman" panose="02020603050405020304" pitchFamily="18" charset="0"/>
                <a:ea typeface="Times New Roman" panose="02020603050405020304" pitchFamily="18" charset="0"/>
              </a:rPr>
              <a:t>You already know this, but its worth emphasizing….what you say, especially in public, has a real impact on how people view your schools.</a:t>
            </a:r>
          </a:p>
          <a:p>
            <a:pPr marL="0" marR="0">
              <a:buNone/>
            </a:pPr>
            <a:endParaRPr lang="en-US" sz="1800" dirty="0">
              <a:effectLst/>
              <a:latin typeface="Times New Roman" panose="02020603050405020304" pitchFamily="18" charset="0"/>
              <a:ea typeface="Times New Roman" panose="02020603050405020304" pitchFamily="18" charset="0"/>
            </a:endParaRPr>
          </a:p>
          <a:p>
            <a:pPr marL="0" marR="0"/>
            <a:r>
              <a:rPr lang="en-US" sz="1800" dirty="0">
                <a:effectLst/>
                <a:latin typeface="Times New Roman" panose="02020603050405020304" pitchFamily="18" charset="0"/>
                <a:ea typeface="Times New Roman" panose="02020603050405020304" pitchFamily="18" charset="0"/>
              </a:rPr>
              <a:t>You don’t have to sugarcoat reality, if things are not great at the moment or your district is going through a hard time, but frame things in a way that build hope and trust. You want to create a culture where people believe in their local schools. It’s very important.</a:t>
            </a:r>
          </a:p>
          <a:p>
            <a:endParaRPr lang="en-US" dirty="0"/>
          </a:p>
        </p:txBody>
      </p:sp>
      <p:sp>
        <p:nvSpPr>
          <p:cNvPr id="4" name="Slide Number Placeholder 3">
            <a:extLst>
              <a:ext uri="{FF2B5EF4-FFF2-40B4-BE49-F238E27FC236}">
                <a16:creationId xmlns:a16="http://schemas.microsoft.com/office/drawing/2014/main" id="{B4731ECB-9533-D6C6-B3CB-212017227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65978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 will do this slide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Today, we have three objectives, which involve strategies to help you become a more effective leader through transparent and proactive communication.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Why is that important? It promotes a two-way flow of information with your community, and most importantly – it builds trust.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How to serve as ambassadors for your district. We're not expecting you to become PR experts in the time we have with you today – it’s more about representing your district effectively.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Part of being an ambassador is crafting your approach to communications based on your audience. Parent or media? Different approaches.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finally, we want to give you some strategies around how to best use social media to connect.</a:t>
            </a:r>
          </a:p>
          <a:p>
            <a:endParaRPr lang="en-US" dirty="0"/>
          </a:p>
        </p:txBody>
      </p:sp>
      <p:sp>
        <p:nvSpPr>
          <p:cNvPr id="4" name="Slide Number Placeholder 3"/>
          <p:cNvSpPr>
            <a:spLocks noGrp="1"/>
          </p:cNvSpPr>
          <p:nvPr>
            <p:ph type="sldNum" sz="quarter" idx="5"/>
          </p:nvPr>
        </p:nvSpPr>
        <p:spPr/>
        <p:txBody>
          <a:bodyPr/>
          <a:lstStyle/>
          <a:p>
            <a:fld id="{DC6EBDFB-AC85-475F-9A53-798C41B9FE3F}" type="slidenum">
              <a:rPr lang="en-US" smtClean="0"/>
              <a:t>3</a:t>
            </a:fld>
            <a:endParaRPr lang="en-US"/>
          </a:p>
        </p:txBody>
      </p:sp>
    </p:spTree>
    <p:extLst>
      <p:ext uri="{BB962C8B-B14F-4D97-AF65-F5344CB8AC3E}">
        <p14:creationId xmlns:p14="http://schemas.microsoft.com/office/powerpoint/2010/main" val="34776844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2A475-FACC-0DFE-75A6-D7A2E58C4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7F1D64-5904-C5FB-2581-DE36B4E9A7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4ECDB3-2571-0E76-8CF7-19B0F2455CDD}"/>
              </a:ext>
            </a:extLst>
          </p:cNvPr>
          <p:cNvSpPr>
            <a:spLocks noGrp="1"/>
          </p:cNvSpPr>
          <p:nvPr>
            <p:ph type="body" idx="1"/>
          </p:nvPr>
        </p:nvSpPr>
        <p:spPr/>
        <p:txBody>
          <a:bodyPr/>
          <a:lstStyle/>
          <a:p>
            <a:r>
              <a:rPr lang="en-US" b="0" i="0" dirty="0">
                <a:solidFill>
                  <a:srgbClr val="111111"/>
                </a:solidFill>
                <a:effectLst/>
                <a:latin typeface="Lato" panose="020F0502020204030203" pitchFamily="34" charset="0"/>
              </a:rPr>
              <a:t>Elevator pitch: Why should I send my kids to ABC District? Come up with </a:t>
            </a:r>
            <a:r>
              <a:rPr lang="en-US" b="0" i="0">
                <a:solidFill>
                  <a:srgbClr val="111111"/>
                </a:solidFill>
                <a:effectLst/>
                <a:latin typeface="Lato" panose="020F0502020204030203" pitchFamily="34" charset="0"/>
              </a:rPr>
              <a:t>at least three reasons in your pitch.</a:t>
            </a:r>
            <a:endParaRPr lang="en-US" b="0" i="0" dirty="0">
              <a:solidFill>
                <a:srgbClr val="111111"/>
              </a:solidFill>
              <a:effectLst/>
              <a:latin typeface="Lato" panose="020F0502020204030203" pitchFamily="34" charset="0"/>
            </a:endParaRPr>
          </a:p>
        </p:txBody>
      </p:sp>
      <p:sp>
        <p:nvSpPr>
          <p:cNvPr id="4" name="Slide Number Placeholder 3">
            <a:extLst>
              <a:ext uri="{FF2B5EF4-FFF2-40B4-BE49-F238E27FC236}">
                <a16:creationId xmlns:a16="http://schemas.microsoft.com/office/drawing/2014/main" id="{16D3A4CB-2590-F7EF-2D07-1CA93F5E6B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61427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Times New Roman" panose="02020603050405020304" pitchFamily="18" charset="0"/>
              </a:rPr>
              <a:t>This section is a great way to reiterate your role as a brand ambassador.</a:t>
            </a:r>
          </a:p>
          <a:p>
            <a:endParaRPr lang="en-US"/>
          </a:p>
        </p:txBody>
      </p:sp>
      <p:sp>
        <p:nvSpPr>
          <p:cNvPr id="4" name="Slide Number Placeholder 3"/>
          <p:cNvSpPr>
            <a:spLocks noGrp="1"/>
          </p:cNvSpPr>
          <p:nvPr>
            <p:ph type="sldNum" sz="quarter" idx="5"/>
          </p:nvPr>
        </p:nvSpPr>
        <p:spPr/>
        <p:txBody>
          <a:bodyPr/>
          <a:lstStyle/>
          <a:p>
            <a:fld id="{DC6EBDFB-AC85-475F-9A53-798C41B9FE3F}" type="slidenum">
              <a:rPr lang="en-US" smtClean="0"/>
              <a:t>31</a:t>
            </a:fld>
            <a:endParaRPr lang="en-US"/>
          </a:p>
        </p:txBody>
      </p:sp>
    </p:spTree>
    <p:extLst>
      <p:ext uri="{BB962C8B-B14F-4D97-AF65-F5344CB8AC3E}">
        <p14:creationId xmlns:p14="http://schemas.microsoft.com/office/powerpoint/2010/main" val="1555334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22EC7-BF3E-850F-AD71-AC129F0EEC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36251E-EE24-58A6-69E1-0EC35E753A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7AD6C7-5DCF-2BA2-A060-D247AF9BA559}"/>
              </a:ext>
            </a:extLst>
          </p:cNvPr>
          <p:cNvSpPr>
            <a:spLocks noGrp="1"/>
          </p:cNvSpPr>
          <p:nvPr>
            <p:ph type="body" idx="1"/>
          </p:nvPr>
        </p:nvSpPr>
        <p:spPr/>
        <p:txBody>
          <a:bodyPr/>
          <a:lstStyle/>
          <a:p>
            <a:pPr marL="0" marR="0">
              <a:buNone/>
            </a:pPr>
            <a:r>
              <a:rPr lang="en-US" sz="1800">
                <a:effectLst/>
                <a:latin typeface="Times New Roman" panose="02020603050405020304" pitchFamily="18" charset="0"/>
                <a:ea typeface="Times New Roman" panose="02020603050405020304" pitchFamily="18" charset="0"/>
              </a:rPr>
              <a:t>I want to ask </a:t>
            </a:r>
            <a:r>
              <a:rPr lang="en-US" sz="1800" err="1">
                <a:effectLst/>
                <a:latin typeface="Times New Roman" panose="02020603050405020304" pitchFamily="18" charset="0"/>
                <a:ea typeface="Times New Roman" panose="02020603050405020304" pitchFamily="18" charset="0"/>
              </a:rPr>
              <a:t>you,what</a:t>
            </a:r>
            <a:r>
              <a:rPr lang="en-US" sz="1800">
                <a:effectLst/>
                <a:latin typeface="Times New Roman" panose="02020603050405020304" pitchFamily="18" charset="0"/>
                <a:ea typeface="Times New Roman" panose="02020603050405020304" pitchFamily="18" charset="0"/>
              </a:rPr>
              <a:t> social media platforms are you on?</a:t>
            </a:r>
          </a:p>
          <a:p>
            <a:pPr marL="0" marR="0">
              <a:buNone/>
            </a:pPr>
            <a:endParaRPr lang="en-US" sz="1800">
              <a:effectLst/>
              <a:latin typeface="Times New Roman" panose="02020603050405020304" pitchFamily="18" charset="0"/>
              <a:ea typeface="Times New Roman" panose="02020603050405020304" pitchFamily="18" charset="0"/>
            </a:endParaRPr>
          </a:p>
          <a:p>
            <a:pPr marL="0" marR="0">
              <a:buNone/>
            </a:pPr>
            <a:r>
              <a:rPr lang="en-US" sz="1800">
                <a:effectLst/>
                <a:latin typeface="Times New Roman" panose="02020603050405020304" pitchFamily="18" charset="0"/>
                <a:ea typeface="Times New Roman" panose="02020603050405020304" pitchFamily="18" charset="0"/>
              </a:rPr>
              <a:t>Social media tends to be an easy and effective way to engage with your community. </a:t>
            </a:r>
          </a:p>
          <a:p>
            <a:pPr marL="0" marR="0">
              <a:buNone/>
            </a:pPr>
            <a:endParaRPr lang="en-US" sz="1800">
              <a:effectLst/>
              <a:latin typeface="Times New Roman" panose="02020603050405020304" pitchFamily="18" charset="0"/>
              <a:ea typeface="Times New Roman" panose="02020603050405020304" pitchFamily="18" charset="0"/>
            </a:endParaRPr>
          </a:p>
          <a:p>
            <a:pPr marL="0" marR="0">
              <a:buNone/>
            </a:pPr>
            <a:r>
              <a:rPr lang="en-US" sz="1800">
                <a:effectLst/>
                <a:latin typeface="Times New Roman" panose="02020603050405020304" pitchFamily="18" charset="0"/>
                <a:ea typeface="Times New Roman" panose="02020603050405020304" pitchFamily="18" charset="0"/>
              </a:rPr>
              <a:t>You don’t have to post daily, but showing up regularly keeps you visible and relatable. It shows you’re an advocate for students.</a:t>
            </a:r>
          </a:p>
          <a:p>
            <a:pPr marL="0" marR="0">
              <a:buNone/>
            </a:pPr>
            <a:endParaRPr lang="en-US" sz="1800">
              <a:effectLst/>
              <a:latin typeface="Times New Roman" panose="02020603050405020304" pitchFamily="18" charset="0"/>
              <a:ea typeface="Times New Roman" panose="02020603050405020304" pitchFamily="18" charset="0"/>
            </a:endParaRPr>
          </a:p>
          <a:p>
            <a:pPr marL="0" marR="0">
              <a:buNone/>
            </a:pPr>
            <a:r>
              <a:rPr lang="en-US" sz="1800">
                <a:effectLst/>
                <a:latin typeface="Times New Roman" panose="02020603050405020304" pitchFamily="18" charset="0"/>
                <a:ea typeface="Times New Roman" panose="02020603050405020304" pitchFamily="18" charset="0"/>
              </a:rPr>
              <a:t>Think of posting on social media as storytelling. Whether that is sharing a post from your district page or you developing the social media post yourself. We will show you some examples of trustees using social media in a bit.</a:t>
            </a:r>
          </a:p>
          <a:p>
            <a:pPr marL="0" marR="0">
              <a:buNone/>
            </a:pPr>
            <a:endParaRPr lang="en-US" sz="1800">
              <a:effectLst/>
              <a:latin typeface="Times New Roman" panose="02020603050405020304" pitchFamily="18" charset="0"/>
              <a:ea typeface="Times New Roman" panose="02020603050405020304" pitchFamily="18" charset="0"/>
            </a:endParaRPr>
          </a:p>
          <a:p>
            <a:pPr marL="0" marR="0">
              <a:buNone/>
            </a:pPr>
            <a:r>
              <a:rPr lang="en-US" sz="1800">
                <a:effectLst/>
                <a:latin typeface="Times New Roman" panose="02020603050405020304" pitchFamily="18" charset="0"/>
                <a:ea typeface="Times New Roman" panose="02020603050405020304" pitchFamily="18" charset="0"/>
              </a:rPr>
              <a:t>Earlier Sara mentioned, people just want to be heard. That works with social media too. And yes, social media isn’t a space of rainbows and butterflies. There may be posts where people complain, but just remember you also don’t have to respond right away there. </a:t>
            </a:r>
          </a:p>
          <a:p>
            <a:pPr marL="0" marR="0">
              <a:buNone/>
            </a:pPr>
            <a:endParaRPr lang="en-US" sz="1800">
              <a:effectLst/>
              <a:latin typeface="Times New Roman" panose="02020603050405020304" pitchFamily="18" charset="0"/>
              <a:ea typeface="Times New Roman" panose="02020603050405020304" pitchFamily="18" charset="0"/>
            </a:endParaRPr>
          </a:p>
          <a:p>
            <a:pPr marL="0" marR="0">
              <a:buNone/>
            </a:pPr>
            <a:r>
              <a:rPr lang="en-US" sz="1800">
                <a:effectLst/>
                <a:latin typeface="Times New Roman" panose="02020603050405020304" pitchFamily="18" charset="0"/>
                <a:ea typeface="Times New Roman" panose="02020603050405020304" pitchFamily="18" charset="0"/>
              </a:rPr>
              <a:t>(let me find the district contact for you. Find some time to gather your thoughts, have facts straight, may be other people will respond correctly and you don’t have to step in.)</a:t>
            </a:r>
          </a:p>
          <a:p>
            <a:pPr marL="0" marR="0">
              <a:buNone/>
            </a:pPr>
            <a:endParaRPr lang="en-US" sz="1800">
              <a:effectLst/>
              <a:latin typeface="Times New Roman" panose="02020603050405020304" pitchFamily="18" charset="0"/>
              <a:ea typeface="Times New Roman" panose="02020603050405020304" pitchFamily="18" charset="0"/>
            </a:endParaRPr>
          </a:p>
          <a:p>
            <a:pPr marL="0" marR="0">
              <a:buNone/>
            </a:pPr>
            <a:r>
              <a:rPr lang="en-US" sz="1800" b="1">
                <a:effectLst/>
                <a:latin typeface="Times New Roman" panose="02020603050405020304" pitchFamily="18" charset="0"/>
                <a:ea typeface="Times New Roman" panose="02020603050405020304" pitchFamily="18" charset="0"/>
              </a:rPr>
              <a:t>The goal is to build community. </a:t>
            </a:r>
          </a:p>
          <a:p>
            <a:pPr marL="0" marR="0">
              <a:buNone/>
            </a:pPr>
            <a:endParaRPr lang="en-US" sz="1800" b="1">
              <a:effectLst/>
              <a:latin typeface="Times New Roman" panose="02020603050405020304" pitchFamily="18" charset="0"/>
              <a:ea typeface="Times New Roman" panose="02020603050405020304" pitchFamily="18" charset="0"/>
            </a:endParaRPr>
          </a:p>
          <a:p>
            <a:pPr marL="0" marR="0"/>
            <a:r>
              <a:rPr lang="en-US" sz="1800">
                <a:effectLst/>
                <a:latin typeface="Times New Roman" panose="02020603050405020304" pitchFamily="18" charset="0"/>
                <a:ea typeface="Times New Roman" panose="02020603050405020304" pitchFamily="18" charset="0"/>
              </a:rPr>
              <a:t>If you are seeing trends on social media, let your superintendent know. They need to address it. </a:t>
            </a:r>
          </a:p>
          <a:p>
            <a:endParaRPr lang="en-US" b="0" i="0">
              <a:solidFill>
                <a:srgbClr val="111111"/>
              </a:solidFill>
              <a:effectLst/>
              <a:latin typeface="Lato" panose="020F0502020204030203" pitchFamily="34" charset="0"/>
            </a:endParaRPr>
          </a:p>
        </p:txBody>
      </p:sp>
      <p:sp>
        <p:nvSpPr>
          <p:cNvPr id="4" name="Slide Number Placeholder 3">
            <a:extLst>
              <a:ext uri="{FF2B5EF4-FFF2-40B4-BE49-F238E27FC236}">
                <a16:creationId xmlns:a16="http://schemas.microsoft.com/office/drawing/2014/main" id="{847496A7-808D-775A-5781-B73D97879A4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10246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FA7F2-0A7F-BD1E-8777-925466FBB8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BA4155-80E7-556D-A6A8-529718C723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8B5605-3AD7-643C-3042-E0AB5D49EFC0}"/>
              </a:ext>
            </a:extLst>
          </p:cNvPr>
          <p:cNvSpPr>
            <a:spLocks noGrp="1"/>
          </p:cNvSpPr>
          <p:nvPr>
            <p:ph type="body" idx="1"/>
          </p:nvPr>
        </p:nvSpPr>
        <p:spPr/>
        <p:txBody>
          <a:bodyPr/>
          <a:lstStyle/>
          <a:p>
            <a:pPr marL="0" marR="0">
              <a:buNone/>
            </a:pPr>
            <a:r>
              <a:rPr lang="en-US" sz="1800" dirty="0">
                <a:effectLst/>
                <a:latin typeface="Times New Roman" panose="02020603050405020304" pitchFamily="18" charset="0"/>
                <a:ea typeface="Times New Roman" panose="02020603050405020304" pitchFamily="18" charset="0"/>
              </a:rPr>
              <a:t>I want to ask </a:t>
            </a:r>
            <a:r>
              <a:rPr lang="en-US" sz="1800" dirty="0" err="1">
                <a:effectLst/>
                <a:latin typeface="Times New Roman" panose="02020603050405020304" pitchFamily="18" charset="0"/>
                <a:ea typeface="Times New Roman" panose="02020603050405020304" pitchFamily="18" charset="0"/>
              </a:rPr>
              <a:t>you,what</a:t>
            </a:r>
            <a:r>
              <a:rPr lang="en-US" sz="1800" dirty="0">
                <a:effectLst/>
                <a:latin typeface="Times New Roman" panose="02020603050405020304" pitchFamily="18" charset="0"/>
                <a:ea typeface="Times New Roman" panose="02020603050405020304" pitchFamily="18" charset="0"/>
              </a:rPr>
              <a:t> social media platforms are you on?</a:t>
            </a:r>
          </a:p>
          <a:p>
            <a:pPr marL="0" marR="0">
              <a:buNone/>
            </a:pPr>
            <a:endParaRPr lang="en-US" sz="1800" dirty="0">
              <a:effectLst/>
              <a:latin typeface="Times New Roman" panose="02020603050405020304" pitchFamily="18" charset="0"/>
              <a:ea typeface="Times New Roman" panose="02020603050405020304" pitchFamily="18" charset="0"/>
            </a:endParaRPr>
          </a:p>
          <a:p>
            <a:pPr marL="0" marR="0">
              <a:buNone/>
            </a:pPr>
            <a:r>
              <a:rPr lang="en-US" sz="1800" dirty="0">
                <a:effectLst/>
                <a:latin typeface="Times New Roman" panose="02020603050405020304" pitchFamily="18" charset="0"/>
                <a:ea typeface="Times New Roman" panose="02020603050405020304" pitchFamily="18" charset="0"/>
              </a:rPr>
              <a:t>Social media tends to be an easy and effective way to engage with your community. </a:t>
            </a:r>
          </a:p>
          <a:p>
            <a:pPr marL="0" marR="0">
              <a:buNone/>
            </a:pPr>
            <a:endParaRPr lang="en-US" sz="1800" dirty="0">
              <a:effectLst/>
              <a:latin typeface="Times New Roman" panose="02020603050405020304" pitchFamily="18" charset="0"/>
              <a:ea typeface="Times New Roman" panose="02020603050405020304" pitchFamily="18" charset="0"/>
            </a:endParaRPr>
          </a:p>
          <a:p>
            <a:pPr marL="0" marR="0">
              <a:buNone/>
            </a:pPr>
            <a:r>
              <a:rPr lang="en-US" sz="1800" dirty="0">
                <a:effectLst/>
                <a:latin typeface="Times New Roman" panose="02020603050405020304" pitchFamily="18" charset="0"/>
                <a:ea typeface="Times New Roman" panose="02020603050405020304" pitchFamily="18" charset="0"/>
              </a:rPr>
              <a:t>You don’t have to post daily, but showing up regularly keeps you visible and relatable. It shows you’re an advocate for students.</a:t>
            </a:r>
          </a:p>
          <a:p>
            <a:pPr marL="0" marR="0">
              <a:buNone/>
            </a:pPr>
            <a:endParaRPr lang="en-US" sz="1800" dirty="0">
              <a:effectLst/>
              <a:latin typeface="Times New Roman" panose="02020603050405020304" pitchFamily="18" charset="0"/>
              <a:ea typeface="Times New Roman" panose="02020603050405020304" pitchFamily="18" charset="0"/>
            </a:endParaRPr>
          </a:p>
          <a:p>
            <a:pPr marL="0" marR="0">
              <a:buNone/>
            </a:pPr>
            <a:r>
              <a:rPr lang="en-US" sz="1800" dirty="0">
                <a:effectLst/>
                <a:latin typeface="Times New Roman" panose="02020603050405020304" pitchFamily="18" charset="0"/>
                <a:ea typeface="Times New Roman" panose="02020603050405020304" pitchFamily="18" charset="0"/>
              </a:rPr>
              <a:t>Think of posting on social media as storytelling. Whether that is sharing a post from your district page or you developing the social media post yourself. We will show you some examples of trustees using social media in a bit.</a:t>
            </a:r>
          </a:p>
          <a:p>
            <a:pPr marL="0" marR="0">
              <a:buNone/>
            </a:pPr>
            <a:endParaRPr lang="en-US" sz="1800" dirty="0">
              <a:effectLst/>
              <a:latin typeface="Times New Roman" panose="02020603050405020304" pitchFamily="18" charset="0"/>
              <a:ea typeface="Times New Roman" panose="02020603050405020304" pitchFamily="18" charset="0"/>
            </a:endParaRPr>
          </a:p>
          <a:p>
            <a:pPr marL="0" marR="0">
              <a:buNone/>
            </a:pPr>
            <a:r>
              <a:rPr lang="en-US" sz="1800" dirty="0">
                <a:effectLst/>
                <a:latin typeface="Times New Roman" panose="02020603050405020304" pitchFamily="18" charset="0"/>
                <a:ea typeface="Times New Roman" panose="02020603050405020304" pitchFamily="18" charset="0"/>
              </a:rPr>
              <a:t>Earlier Sara mentioned, people just want to be heard. That works with social media too. And yes, social media isn’t a space of rainbows and butterflies. There may be posts where people complain, but just remember you also don’t have to respond right away there. </a:t>
            </a:r>
          </a:p>
          <a:p>
            <a:pPr marL="0" marR="0">
              <a:buNone/>
            </a:pPr>
            <a:endParaRPr lang="en-US" sz="1800" dirty="0">
              <a:effectLst/>
              <a:latin typeface="Times New Roman" panose="02020603050405020304" pitchFamily="18" charset="0"/>
              <a:ea typeface="Times New Roman" panose="02020603050405020304" pitchFamily="18" charset="0"/>
            </a:endParaRPr>
          </a:p>
          <a:p>
            <a:pPr marL="0" marR="0">
              <a:buNone/>
            </a:pPr>
            <a:r>
              <a:rPr lang="en-US" sz="1800" dirty="0">
                <a:effectLst/>
                <a:latin typeface="Times New Roman" panose="02020603050405020304" pitchFamily="18" charset="0"/>
                <a:ea typeface="Times New Roman" panose="02020603050405020304" pitchFamily="18" charset="0"/>
              </a:rPr>
              <a:t>(let me find the district contact for you. Find some time to gather your thoughts, have facts straight, may be other people will respond correctly and you don’t have to step in_)</a:t>
            </a:r>
          </a:p>
          <a:p>
            <a:pPr marL="0" marR="0">
              <a:buNone/>
            </a:pPr>
            <a:endParaRPr lang="en-US" sz="1800" dirty="0">
              <a:effectLst/>
              <a:latin typeface="Times New Roman" panose="02020603050405020304" pitchFamily="18" charset="0"/>
              <a:ea typeface="Times New Roman" panose="02020603050405020304" pitchFamily="18" charset="0"/>
            </a:endParaRPr>
          </a:p>
          <a:p>
            <a:pPr marL="0" marR="0">
              <a:buNone/>
            </a:pPr>
            <a:r>
              <a:rPr lang="en-US" sz="1800" dirty="0">
                <a:effectLst/>
                <a:latin typeface="Times New Roman" panose="02020603050405020304" pitchFamily="18" charset="0"/>
                <a:ea typeface="Times New Roman" panose="02020603050405020304" pitchFamily="18" charset="0"/>
              </a:rPr>
              <a:t>The goal is to build community. </a:t>
            </a:r>
          </a:p>
          <a:p>
            <a:pPr marL="0" marR="0">
              <a:buNone/>
            </a:pPr>
            <a:endParaRPr lang="en-US" sz="1800" dirty="0">
              <a:effectLst/>
              <a:latin typeface="Times New Roman" panose="02020603050405020304" pitchFamily="18" charset="0"/>
              <a:ea typeface="Times New Roman" panose="02020603050405020304" pitchFamily="18" charset="0"/>
            </a:endParaRPr>
          </a:p>
          <a:p>
            <a:pPr marL="0" marR="0"/>
            <a:r>
              <a:rPr lang="en-US" sz="1800" dirty="0">
                <a:effectLst/>
                <a:latin typeface="Times New Roman" panose="02020603050405020304" pitchFamily="18" charset="0"/>
                <a:ea typeface="Times New Roman" panose="02020603050405020304" pitchFamily="18" charset="0"/>
              </a:rPr>
              <a:t>If you are seeing trends on social media, let your superintendent know. They need to address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F24508AE-FE2C-CA1E-4AB8-E2578F16E86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901725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5CF10-4858-A412-34FD-03FB5A1C67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E65099-DA35-9C94-E080-656A5581B7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7E242F-D142-5220-5926-E0C734F548BB}"/>
              </a:ext>
            </a:extLst>
          </p:cNvPr>
          <p:cNvSpPr>
            <a:spLocks noGrp="1"/>
          </p:cNvSpPr>
          <p:nvPr>
            <p:ph type="body" idx="1"/>
          </p:nvPr>
        </p:nvSpPr>
        <p:spPr/>
        <p:txBody>
          <a:bodyPr/>
          <a:lstStyle/>
          <a:p>
            <a:pPr marL="0" marR="0">
              <a:buNone/>
            </a:pPr>
            <a:r>
              <a:rPr lang="en-US" sz="1800" dirty="0">
                <a:effectLst/>
                <a:latin typeface="Times New Roman" panose="02020603050405020304" pitchFamily="18" charset="0"/>
                <a:ea typeface="Times New Roman" panose="02020603050405020304" pitchFamily="18" charset="0"/>
              </a:rPr>
              <a:t>Successes are happening every day in your district. Let’s talk about it! That’s a great way to build a positive school culture.</a:t>
            </a:r>
          </a:p>
          <a:p>
            <a:pPr marL="0" marR="0">
              <a:buNone/>
            </a:pPr>
            <a:endParaRPr lang="en-US" sz="1800" dirty="0">
              <a:effectLst/>
              <a:latin typeface="Times New Roman" panose="02020603050405020304" pitchFamily="18" charset="0"/>
              <a:ea typeface="Times New Roman" panose="02020603050405020304" pitchFamily="18" charset="0"/>
            </a:endParaRPr>
          </a:p>
          <a:p>
            <a:pPr marL="0" marR="0">
              <a:buNone/>
            </a:pPr>
            <a:r>
              <a:rPr lang="en-US" sz="1800" dirty="0">
                <a:effectLst/>
                <a:latin typeface="Times New Roman" panose="02020603050405020304" pitchFamily="18" charset="0"/>
                <a:ea typeface="Times New Roman" panose="02020603050405020304" pitchFamily="18" charset="0"/>
              </a:rPr>
              <a:t>Yes, its easy to get caught up in the challenges. Especially in these times we are going through in public education across our state. But when you share your story and you lead with the good, you create momentum. </a:t>
            </a:r>
          </a:p>
          <a:p>
            <a:pPr marL="0" marR="0">
              <a:buNone/>
            </a:pPr>
            <a:endParaRPr lang="en-US" sz="1800" dirty="0">
              <a:effectLst/>
              <a:latin typeface="Times New Roman" panose="02020603050405020304" pitchFamily="18" charset="0"/>
              <a:ea typeface="Times New Roman" panose="02020603050405020304" pitchFamily="18" charset="0"/>
            </a:endParaRPr>
          </a:p>
          <a:p>
            <a:pPr marL="0" marR="0"/>
            <a:r>
              <a:rPr lang="en-US" sz="1800" dirty="0">
                <a:effectLst/>
                <a:latin typeface="Times New Roman" panose="02020603050405020304" pitchFamily="18" charset="0"/>
                <a:ea typeface="Times New Roman" panose="02020603050405020304" pitchFamily="18" charset="0"/>
              </a:rPr>
              <a:t>You want to highlight student successes, whether its academic, athletic, artistic or stories of personal growth. It will remind you why you do what you 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3A62FBED-9D45-19CC-5C26-CEDBF1A3B1E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5552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27D63-41B7-4C03-F633-99F30BCE9A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76F5D7-2F2A-96E2-F790-570142B168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0832D8-8D8D-D6D5-75D1-50D4194F82CC}"/>
              </a:ext>
            </a:extLst>
          </p:cNvPr>
          <p:cNvSpPr>
            <a:spLocks noGrp="1"/>
          </p:cNvSpPr>
          <p:nvPr>
            <p:ph type="body" idx="1"/>
          </p:nvPr>
        </p:nvSpPr>
        <p:spPr/>
        <p:txBody>
          <a:bodyPr/>
          <a:lstStyle/>
          <a:p>
            <a:pPr>
              <a:buNone/>
            </a:pPr>
            <a:r>
              <a:rPr lang="en-US" dirty="0"/>
              <a:t>And don’t forget </a:t>
            </a:r>
            <a:r>
              <a:rPr lang="en-US" b="0" dirty="0"/>
              <a:t>district milestones</a:t>
            </a:r>
            <a:r>
              <a:rPr lang="en-US" dirty="0"/>
              <a:t>—strategic goals met, new initiatives launched, or progress that demonstrates growth.</a:t>
            </a:r>
          </a:p>
          <a:p>
            <a:pPr>
              <a:buNone/>
            </a:pPr>
            <a:r>
              <a:rPr lang="en-US" dirty="0"/>
              <a:t>It’s important that </a:t>
            </a:r>
            <a:r>
              <a:rPr lang="en-US" b="0" dirty="0"/>
              <a:t>we celebrate these stories publicly, </a:t>
            </a:r>
            <a:r>
              <a:rPr lang="en-US" dirty="0"/>
              <a:t>through newsletters, social media, community events, and even local news. When people see the great things happening, they become more invested.</a:t>
            </a:r>
          </a:p>
          <a:p>
            <a:pPr>
              <a:buNone/>
            </a:pPr>
            <a:endParaRPr lang="en-US" dirty="0"/>
          </a:p>
          <a:p>
            <a:r>
              <a:rPr lang="en-US" dirty="0"/>
              <a:t>By doing this, we’re not only informing—we’re </a:t>
            </a:r>
            <a:r>
              <a:rPr lang="en-US" b="0" dirty="0"/>
              <a:t>inspiring engagement and support </a:t>
            </a:r>
            <a:r>
              <a:rPr lang="en-US" dirty="0"/>
              <a:t>from parents, partners, and stakeholders. It helps build pride, trust, and momentum."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FA4B9C34-2587-8FC4-CBE2-B7AC3DFD32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440919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800">
                <a:effectLst/>
                <a:latin typeface="Times New Roman" panose="02020603050405020304" pitchFamily="18" charset="0"/>
                <a:ea typeface="Times New Roman" panose="02020603050405020304" pitchFamily="18" charset="0"/>
              </a:rPr>
              <a:t>TASB President Elect Tony Hopkins is out of Friendswood ISD, near Houston, and he is very active on his social in how he shares stories about his district.</a:t>
            </a:r>
          </a:p>
          <a:p>
            <a:pPr marL="0" marR="0"/>
            <a:r>
              <a:rPr lang="en-US" sz="1800">
                <a:effectLst/>
                <a:latin typeface="Times New Roman" panose="02020603050405020304" pitchFamily="18" charset="0"/>
                <a:ea typeface="Times New Roman" panose="02020603050405020304" pitchFamily="18" charset="0"/>
              </a:rPr>
              <a:t>1</a:t>
            </a:r>
            <a:r>
              <a:rPr lang="en-US" sz="1800" baseline="30000">
                <a:effectLst/>
                <a:latin typeface="Times New Roman" panose="02020603050405020304" pitchFamily="18" charset="0"/>
                <a:ea typeface="Times New Roman" panose="02020603050405020304" pitchFamily="18" charset="0"/>
              </a:rPr>
              <a:t>st</a:t>
            </a:r>
            <a:r>
              <a:rPr lang="en-US" sz="1800">
                <a:effectLst/>
                <a:latin typeface="Times New Roman" panose="02020603050405020304" pitchFamily="18" charset="0"/>
                <a:ea typeface="Times New Roman" panose="02020603050405020304" pitchFamily="18" charset="0"/>
              </a:rPr>
              <a:t>: This first example is a post he shared directly from the UIL, University Interscholastic League page. So how I mentioned following pages where your students may be competing. He used this as an opportunity to highlight his students placing second in Debate.</a:t>
            </a:r>
          </a:p>
          <a:p>
            <a:endParaRPr lang="en-US"/>
          </a:p>
        </p:txBody>
      </p:sp>
      <p:sp>
        <p:nvSpPr>
          <p:cNvPr id="4" name="Slide Number Placeholder 3"/>
          <p:cNvSpPr>
            <a:spLocks noGrp="1"/>
          </p:cNvSpPr>
          <p:nvPr>
            <p:ph type="sldNum" sz="quarter" idx="5"/>
          </p:nvPr>
        </p:nvSpPr>
        <p:spPr/>
        <p:txBody>
          <a:bodyPr/>
          <a:lstStyle/>
          <a:p>
            <a:fld id="{DC6EBDFB-AC85-475F-9A53-798C41B9FE3F}" type="slidenum">
              <a:rPr lang="en-US" smtClean="0"/>
              <a:t>36</a:t>
            </a:fld>
            <a:endParaRPr lang="en-US"/>
          </a:p>
        </p:txBody>
      </p:sp>
    </p:spTree>
    <p:extLst>
      <p:ext uri="{BB962C8B-B14F-4D97-AF65-F5344CB8AC3E}">
        <p14:creationId xmlns:p14="http://schemas.microsoft.com/office/powerpoint/2010/main" val="21199632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Times New Roman" panose="02020603050405020304" pitchFamily="18" charset="0"/>
              </a:rPr>
              <a:t>2</a:t>
            </a:r>
            <a:r>
              <a:rPr lang="en-US" sz="1800" baseline="30000">
                <a:effectLst/>
                <a:latin typeface="Times New Roman" panose="02020603050405020304" pitchFamily="18" charset="0"/>
                <a:ea typeface="Times New Roman" panose="02020603050405020304" pitchFamily="18" charset="0"/>
              </a:rPr>
              <a:t>nd</a:t>
            </a:r>
            <a:r>
              <a:rPr lang="en-US" sz="1800">
                <a:effectLst/>
                <a:latin typeface="Times New Roman" panose="02020603050405020304" pitchFamily="18" charset="0"/>
                <a:ea typeface="Times New Roman" panose="02020603050405020304" pitchFamily="18" charset="0"/>
              </a:rPr>
              <a:t>: The second Tony example shows how he is talking about traveling to Austin to watch his students complete in the state swim meet. Looks like he grabbed photos from the district and is using this as a great way to showcase his excitement for his kid’s successes.</a:t>
            </a:r>
          </a:p>
          <a:p>
            <a:endParaRPr lang="en-US"/>
          </a:p>
        </p:txBody>
      </p:sp>
      <p:sp>
        <p:nvSpPr>
          <p:cNvPr id="4" name="Slide Number Placeholder 3"/>
          <p:cNvSpPr>
            <a:spLocks noGrp="1"/>
          </p:cNvSpPr>
          <p:nvPr>
            <p:ph type="sldNum" sz="quarter" idx="5"/>
          </p:nvPr>
        </p:nvSpPr>
        <p:spPr/>
        <p:txBody>
          <a:bodyPr/>
          <a:lstStyle/>
          <a:p>
            <a:fld id="{DC6EBDFB-AC85-475F-9A53-798C41B9FE3F}" type="slidenum">
              <a:rPr lang="en-US" smtClean="0"/>
              <a:t>37</a:t>
            </a:fld>
            <a:endParaRPr lang="en-US"/>
          </a:p>
        </p:txBody>
      </p:sp>
    </p:spTree>
    <p:extLst>
      <p:ext uri="{BB962C8B-B14F-4D97-AF65-F5344CB8AC3E}">
        <p14:creationId xmlns:p14="http://schemas.microsoft.com/office/powerpoint/2010/main" val="7803913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Times New Roman" panose="02020603050405020304" pitchFamily="18" charset="0"/>
              </a:rPr>
              <a:t>3</a:t>
            </a:r>
            <a:r>
              <a:rPr lang="en-US" sz="1800" baseline="30000">
                <a:effectLst/>
                <a:latin typeface="Times New Roman" panose="02020603050405020304" pitchFamily="18" charset="0"/>
                <a:ea typeface="Times New Roman" panose="02020603050405020304" pitchFamily="18" charset="0"/>
              </a:rPr>
              <a:t>rd</a:t>
            </a:r>
            <a:r>
              <a:rPr lang="en-US" sz="1800">
                <a:effectLst/>
                <a:latin typeface="Times New Roman" panose="02020603050405020304" pitchFamily="18" charset="0"/>
                <a:ea typeface="Times New Roman" panose="02020603050405020304" pitchFamily="18" charset="0"/>
              </a:rPr>
              <a:t>: This example comes from Alison Savage down in Lyford ISD, near my hometown. She is our TASB Director representing Region One. In late March, we experienced a devastating flood where we received over 20 inches of water in one night. Members of her community may not follow her school district on social media, but she is using her channel to reiterate the district message and to help spread the word about school being closed on Friday, the day after the storm. Its important to share district crisis updates on social media as well.</a:t>
            </a:r>
          </a:p>
          <a:p>
            <a:endParaRPr lang="en-US"/>
          </a:p>
        </p:txBody>
      </p:sp>
      <p:sp>
        <p:nvSpPr>
          <p:cNvPr id="4" name="Slide Number Placeholder 3"/>
          <p:cNvSpPr>
            <a:spLocks noGrp="1"/>
          </p:cNvSpPr>
          <p:nvPr>
            <p:ph type="sldNum" sz="quarter" idx="5"/>
          </p:nvPr>
        </p:nvSpPr>
        <p:spPr/>
        <p:txBody>
          <a:bodyPr/>
          <a:lstStyle/>
          <a:p>
            <a:fld id="{DC6EBDFB-AC85-475F-9A53-798C41B9FE3F}" type="slidenum">
              <a:rPr lang="en-US" smtClean="0"/>
              <a:t>38</a:t>
            </a:fld>
            <a:endParaRPr lang="en-US"/>
          </a:p>
        </p:txBody>
      </p:sp>
    </p:spTree>
    <p:extLst>
      <p:ext uri="{BB962C8B-B14F-4D97-AF65-F5344CB8AC3E}">
        <p14:creationId xmlns:p14="http://schemas.microsoft.com/office/powerpoint/2010/main" val="34732632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2514-4BF5-D68A-5698-41A8B089CF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884FA3-B2D8-4321-F4BE-287E2A3032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57518D-C21D-6C9A-E8DF-4258B699AB53}"/>
              </a:ext>
            </a:extLst>
          </p:cNvPr>
          <p:cNvSpPr>
            <a:spLocks noGrp="1"/>
          </p:cNvSpPr>
          <p:nvPr>
            <p:ph type="body" idx="1"/>
          </p:nvPr>
        </p:nvSpPr>
        <p:spPr/>
        <p:txBody>
          <a:bodyPr/>
          <a:lstStyle/>
          <a:p>
            <a:r>
              <a:rPr lang="en-US" b="0" i="0">
                <a:solidFill>
                  <a:srgbClr val="111111"/>
                </a:solidFill>
                <a:effectLst/>
                <a:latin typeface="Lato" panose="020F0502020204030203" pitchFamily="34" charset="0"/>
              </a:rPr>
              <a:t>-superintendent messages, Cc messages</a:t>
            </a:r>
          </a:p>
          <a:p>
            <a:r>
              <a:rPr lang="en-US" b="0" i="0">
                <a:solidFill>
                  <a:srgbClr val="111111"/>
                </a:solidFill>
                <a:effectLst/>
                <a:latin typeface="Lato" panose="020F0502020204030203" pitchFamily="34" charset="0"/>
              </a:rPr>
              <a:t>-social media</a:t>
            </a:r>
          </a:p>
        </p:txBody>
      </p:sp>
      <p:sp>
        <p:nvSpPr>
          <p:cNvPr id="4" name="Slide Number Placeholder 3">
            <a:extLst>
              <a:ext uri="{FF2B5EF4-FFF2-40B4-BE49-F238E27FC236}">
                <a16:creationId xmlns:a16="http://schemas.microsoft.com/office/drawing/2014/main" id="{83B8D577-C198-D36A-2A3A-C17FAD986BC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68777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Brianna will do this slide</a:t>
            </a:r>
          </a:p>
          <a:p>
            <a:r>
              <a:rPr lang="en-US"/>
              <a:t>*Do we have any board presidents in the room?</a:t>
            </a:r>
          </a:p>
          <a:p>
            <a:r>
              <a:rPr lang="en-US"/>
              <a:t>-why its important to have a communications strategy. The public, media, parents all get the same information of transparency.</a:t>
            </a:r>
            <a:br>
              <a:rPr lang="en-US"/>
            </a:br>
            <a:r>
              <a:rPr lang="en-US"/>
              <a:t>--Let’s see a show of hands of where your district is with communications. How many have no communications department, one-person team, full team?</a:t>
            </a:r>
          </a:p>
          <a:p>
            <a:r>
              <a:rPr lang="en-US"/>
              <a:t>Whether you have a communications department or not in your district, your most valuable relationship will be with your superintendent</a:t>
            </a:r>
          </a:p>
        </p:txBody>
      </p:sp>
      <p:sp>
        <p:nvSpPr>
          <p:cNvPr id="4" name="Slide Number Placeholder 3"/>
          <p:cNvSpPr>
            <a:spLocks noGrp="1"/>
          </p:cNvSpPr>
          <p:nvPr>
            <p:ph type="sldNum" sz="quarter" idx="5"/>
          </p:nvPr>
        </p:nvSpPr>
        <p:spPr/>
        <p:txBody>
          <a:bodyPr/>
          <a:lstStyle/>
          <a:p>
            <a:fld id="{DC6EBDFB-AC85-475F-9A53-798C41B9FE3F}" type="slidenum">
              <a:rPr lang="en-US" smtClean="0"/>
              <a:t>4</a:t>
            </a:fld>
            <a:endParaRPr lang="en-US"/>
          </a:p>
        </p:txBody>
      </p:sp>
    </p:spTree>
    <p:extLst>
      <p:ext uri="{BB962C8B-B14F-4D97-AF65-F5344CB8AC3E}">
        <p14:creationId xmlns:p14="http://schemas.microsoft.com/office/powerpoint/2010/main" val="32250626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comes from our Legal Services team. These are some good reminders to consider when posting on social media. </a:t>
            </a:r>
          </a:p>
        </p:txBody>
      </p:sp>
      <p:sp>
        <p:nvSpPr>
          <p:cNvPr id="4" name="Slide Number Placeholder 3"/>
          <p:cNvSpPr>
            <a:spLocks noGrp="1"/>
          </p:cNvSpPr>
          <p:nvPr>
            <p:ph type="sldNum" sz="quarter" idx="5"/>
          </p:nvPr>
        </p:nvSpPr>
        <p:spPr/>
        <p:txBody>
          <a:bodyPr/>
          <a:lstStyle/>
          <a:p>
            <a:fld id="{DC6EBDFB-AC85-475F-9A53-798C41B9FE3F}" type="slidenum">
              <a:rPr lang="en-US" smtClean="0"/>
              <a:t>40</a:t>
            </a:fld>
            <a:endParaRPr lang="en-US"/>
          </a:p>
        </p:txBody>
      </p:sp>
    </p:spTree>
    <p:extLst>
      <p:ext uri="{BB962C8B-B14F-4D97-AF65-F5344CB8AC3E}">
        <p14:creationId xmlns:p14="http://schemas.microsoft.com/office/powerpoint/2010/main" val="4989806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6EBDFB-AC85-475F-9A53-798C41B9FE3F}" type="slidenum">
              <a:rPr lang="en-US" smtClean="0"/>
              <a:t>41</a:t>
            </a:fld>
            <a:endParaRPr lang="en-US"/>
          </a:p>
        </p:txBody>
      </p:sp>
    </p:spTree>
    <p:extLst>
      <p:ext uri="{BB962C8B-B14F-4D97-AF65-F5344CB8AC3E}">
        <p14:creationId xmlns:p14="http://schemas.microsoft.com/office/powerpoint/2010/main" val="3107622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44237" rtl="0" eaLnBrk="1" fontAlgn="auto" latinLnBrk="0" hangingPunct="1">
              <a:lnSpc>
                <a:spcPct val="100000"/>
              </a:lnSpc>
              <a:spcBef>
                <a:spcPts val="0"/>
              </a:spcBef>
              <a:spcAft>
                <a:spcPts val="0"/>
              </a:spcAft>
              <a:buClrTx/>
              <a:buSzTx/>
              <a:buFontTx/>
              <a:buNone/>
              <a:tabLst/>
              <a:defRPr/>
            </a:pPr>
            <a:fld id="{0D4EBD12-71DE-4D92-A2DF-F501566A7D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544237"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5728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0084A-C39C-C558-0386-C7D1CF5D81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C35510-6F78-BD1E-1B38-2572032FF4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86A199-59DF-48CE-B842-642F81E84F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79F7169-0A6C-2578-DFC0-EB1268F4542F}"/>
              </a:ext>
            </a:extLst>
          </p:cNvPr>
          <p:cNvSpPr>
            <a:spLocks noGrp="1"/>
          </p:cNvSpPr>
          <p:nvPr>
            <p:ph type="sldNum" sz="quarter" idx="5"/>
          </p:nvPr>
        </p:nvSpPr>
        <p:spPr/>
        <p:txBody>
          <a:bodyPr/>
          <a:lstStyle/>
          <a:p>
            <a:fld id="{DC6EBDFB-AC85-475F-9A53-798C41B9FE3F}" type="slidenum">
              <a:rPr lang="en-US" smtClean="0"/>
              <a:t>43</a:t>
            </a:fld>
            <a:endParaRPr lang="en-US"/>
          </a:p>
        </p:txBody>
      </p:sp>
    </p:spTree>
    <p:extLst>
      <p:ext uri="{BB962C8B-B14F-4D97-AF65-F5344CB8AC3E}">
        <p14:creationId xmlns:p14="http://schemas.microsoft.com/office/powerpoint/2010/main" val="36800206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184AC-54FA-42B2-4206-7DF9ED9880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2BA701-5925-1C68-E447-A62B77B15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6ABA23-4BBC-DBB8-1766-14FC61685751}"/>
              </a:ext>
            </a:extLst>
          </p:cNvPr>
          <p:cNvSpPr>
            <a:spLocks noGrp="1"/>
          </p:cNvSpPr>
          <p:nvPr>
            <p:ph type="body" idx="1"/>
          </p:nvPr>
        </p:nvSpPr>
        <p:spPr/>
        <p:txBody>
          <a:bodyPr/>
          <a:lstStyle/>
          <a:p>
            <a:pPr marL="0" marR="0">
              <a:lnSpc>
                <a:spcPct val="115000"/>
              </a:lnSpc>
              <a:spcAft>
                <a:spcPts val="800"/>
              </a:spcAft>
              <a:buNone/>
            </a:pPr>
            <a:r>
              <a:rPr lang="en-US" sz="1800" b="1" kern="100">
                <a:effectLst/>
                <a:latin typeface="Aptos" panose="020B0004020202020204" pitchFamily="34" charset="0"/>
                <a:ea typeface="Aptos" panose="020B0004020202020204" pitchFamily="34" charset="0"/>
                <a:cs typeface="Times New Roman" panose="02020603050405020304" pitchFamily="18" charset="0"/>
              </a:rPr>
              <a:t>What is your role in a crisis?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mj-lt"/>
              <a:buAutoNum type="arabicPeriod"/>
            </a:pPr>
            <a:r>
              <a:rPr lang="en-US" sz="1800" kern="100">
                <a:effectLst/>
                <a:latin typeface="Aptos" panose="020B0004020202020204" pitchFamily="34" charset="0"/>
                <a:ea typeface="Aptos" panose="020B0004020202020204" pitchFamily="34" charset="0"/>
                <a:cs typeface="Times New Roman" panose="02020603050405020304" pitchFamily="18" charset="0"/>
              </a:rPr>
              <a:t>Supporting administration</a:t>
            </a:r>
          </a:p>
          <a:p>
            <a:pPr marL="342900" marR="0" lvl="0" indent="-342900">
              <a:lnSpc>
                <a:spcPct val="115000"/>
              </a:lnSpc>
              <a:buFont typeface="+mj-lt"/>
              <a:buAutoNum type="arabicPeriod"/>
            </a:pPr>
            <a:r>
              <a:rPr lang="en-US" sz="1800" kern="100">
                <a:effectLst/>
                <a:latin typeface="Aptos" panose="020B0004020202020204" pitchFamily="34" charset="0"/>
                <a:ea typeface="Aptos" panose="020B0004020202020204" pitchFamily="34" charset="0"/>
                <a:cs typeface="Times New Roman" panose="02020603050405020304" pitchFamily="18" charset="0"/>
              </a:rPr>
              <a:t>Consistent messaging with fellow board members (ex: ongoing invest. &amp; no further info at this time. Stick with official message)</a:t>
            </a:r>
          </a:p>
          <a:p>
            <a:pPr marL="342900" marR="0" lvl="0" indent="-342900">
              <a:lnSpc>
                <a:spcPct val="115000"/>
              </a:lnSpc>
              <a:spcAft>
                <a:spcPts val="800"/>
              </a:spcAft>
              <a:buFont typeface="+mj-lt"/>
              <a:buAutoNum type="arabicPeriod"/>
            </a:pPr>
            <a:r>
              <a:rPr lang="en-US" sz="1800" kern="100">
                <a:effectLst/>
                <a:latin typeface="Aptos" panose="020B0004020202020204" pitchFamily="34" charset="0"/>
                <a:ea typeface="Aptos" panose="020B0004020202020204" pitchFamily="34" charset="0"/>
                <a:cs typeface="Times New Roman" panose="02020603050405020304" pitchFamily="18" charset="0"/>
              </a:rPr>
              <a:t>Directing to the right person and/or official district channels of information </a:t>
            </a:r>
          </a:p>
          <a:p>
            <a:endParaRPr lang="en-US" b="0" i="0">
              <a:solidFill>
                <a:srgbClr val="111111"/>
              </a:solidFill>
              <a:effectLst/>
              <a:latin typeface="Lato" panose="020F0502020204030203" pitchFamily="34" charset="0"/>
            </a:endParaRPr>
          </a:p>
        </p:txBody>
      </p:sp>
      <p:sp>
        <p:nvSpPr>
          <p:cNvPr id="4" name="Slide Number Placeholder 3">
            <a:extLst>
              <a:ext uri="{FF2B5EF4-FFF2-40B4-BE49-F238E27FC236}">
                <a16:creationId xmlns:a16="http://schemas.microsoft.com/office/drawing/2014/main" id="{FDCC8888-F4B4-05B9-AAE2-85056B3167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29765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Here is a sample email your district may send out to parents regarding a threat to a campus. You could be asked at any moment about this situation by someone in your community. I recommend you stay aware of what information is going out to families. Do not be caught off guard. </a:t>
            </a:r>
          </a:p>
          <a:p>
            <a:endParaRPr lang="en-US"/>
          </a:p>
        </p:txBody>
      </p:sp>
      <p:sp>
        <p:nvSpPr>
          <p:cNvPr id="4" name="Slide Number Placeholder 3"/>
          <p:cNvSpPr>
            <a:spLocks noGrp="1"/>
          </p:cNvSpPr>
          <p:nvPr>
            <p:ph type="sldNum" sz="quarter" idx="5"/>
          </p:nvPr>
        </p:nvSpPr>
        <p:spPr/>
        <p:txBody>
          <a:bodyPr/>
          <a:lstStyle/>
          <a:p>
            <a:fld id="{DC6EBDFB-AC85-475F-9A53-798C41B9FE3F}" type="slidenum">
              <a:rPr lang="en-US" smtClean="0"/>
              <a:t>45</a:t>
            </a:fld>
            <a:endParaRPr lang="en-US"/>
          </a:p>
        </p:txBody>
      </p:sp>
    </p:spTree>
    <p:extLst>
      <p:ext uri="{BB962C8B-B14F-4D97-AF65-F5344CB8AC3E}">
        <p14:creationId xmlns:p14="http://schemas.microsoft.com/office/powerpoint/2010/main" val="14145325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BCDBF-0B3D-AC1C-B180-951CF0E026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B68987-D0C5-2D59-F50E-C57EB5DB02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C93E25-D38B-FB57-63CF-E77C54B90826}"/>
              </a:ext>
            </a:extLst>
          </p:cNvPr>
          <p:cNvSpPr>
            <a:spLocks noGrp="1"/>
          </p:cNvSpPr>
          <p:nvPr>
            <p:ph type="body" idx="1"/>
          </p:nvPr>
        </p:nvSpPr>
        <p:spPr/>
        <p:txBody>
          <a:bodyPr/>
          <a:lstStyle/>
          <a:p>
            <a:pPr marL="0" indent="0">
              <a:buNone/>
            </a:pPr>
            <a:r>
              <a:rPr lang="en-US"/>
              <a:t>Think of yourself as bridge between your community and your district’s schools…</a:t>
            </a:r>
          </a:p>
          <a:p>
            <a:pPr marL="0" indent="0">
              <a:buNone/>
            </a:pPr>
            <a:r>
              <a:rPr lang="en-US"/>
              <a:t>Always seek to enrich, not reduce</a:t>
            </a:r>
          </a:p>
          <a:p>
            <a:pPr marL="0" indent="0">
              <a:buNone/>
            </a:pPr>
            <a:endParaRPr lang="en-US"/>
          </a:p>
          <a:p>
            <a:pPr marL="0" indent="0">
              <a:buNone/>
            </a:pPr>
            <a:endParaRPr lang="en-US"/>
          </a:p>
          <a:p>
            <a:pPr marL="228600" indent="-228600">
              <a:buAutoNum type="arabicPeriod"/>
            </a:pPr>
            <a:r>
              <a:rPr lang="en-US"/>
              <a:t>As an elected leader, your words and actions influence perception. Being a school trustee is a role where you are never not on display. It’s something to be proud of.</a:t>
            </a:r>
          </a:p>
          <a:p>
            <a:pPr marL="228600" indent="-228600">
              <a:buAutoNum type="arabicPeriod"/>
            </a:pPr>
            <a:r>
              <a:rPr lang="en-US"/>
              <a:t>Your presence shows community members the value of your public schools. Others will follow your lead when you speak positively about your schools, whether that be online, at BBQ’s, the grocery store.</a:t>
            </a:r>
          </a:p>
          <a:p>
            <a:pPr marL="228600" indent="-228600">
              <a:buAutoNum type="arabicPeriod"/>
            </a:pPr>
            <a:endParaRPr lang="en-US"/>
          </a:p>
          <a:p>
            <a:endParaRPr lang="en-US"/>
          </a:p>
        </p:txBody>
      </p:sp>
      <p:sp>
        <p:nvSpPr>
          <p:cNvPr id="4" name="Slide Number Placeholder 3">
            <a:extLst>
              <a:ext uri="{FF2B5EF4-FFF2-40B4-BE49-F238E27FC236}">
                <a16:creationId xmlns:a16="http://schemas.microsoft.com/office/drawing/2014/main" id="{D4C7E5E9-DB45-C8CD-D23F-6B6593A95467}"/>
              </a:ext>
            </a:extLst>
          </p:cNvPr>
          <p:cNvSpPr>
            <a:spLocks noGrp="1"/>
          </p:cNvSpPr>
          <p:nvPr>
            <p:ph type="sldNum" sz="quarter" idx="5"/>
          </p:nvPr>
        </p:nvSpPr>
        <p:spPr/>
        <p:txBody>
          <a:bodyPr/>
          <a:lstStyle/>
          <a:p>
            <a:fld id="{DC6EBDFB-AC85-475F-9A53-798C41B9FE3F}" type="slidenum">
              <a:rPr lang="en-US" smtClean="0"/>
              <a:t>46</a:t>
            </a:fld>
            <a:endParaRPr lang="en-US"/>
          </a:p>
        </p:txBody>
      </p:sp>
    </p:spTree>
    <p:extLst>
      <p:ext uri="{BB962C8B-B14F-4D97-AF65-F5344CB8AC3E}">
        <p14:creationId xmlns:p14="http://schemas.microsoft.com/office/powerpoint/2010/main" val="12979355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88232-DD71-6668-A837-6C32FF1274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F68C1B-E711-50B3-60AB-B44750AEAC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612064-1DFB-ADC7-D46C-048A5EC274F0}"/>
              </a:ext>
            </a:extLst>
          </p:cNvPr>
          <p:cNvSpPr>
            <a:spLocks noGrp="1"/>
          </p:cNvSpPr>
          <p:nvPr>
            <p:ph type="body" idx="1"/>
          </p:nvPr>
        </p:nvSpPr>
        <p:spPr/>
        <p:txBody>
          <a:bodyPr/>
          <a:lstStyle/>
          <a:p>
            <a:r>
              <a:rPr lang="en-US"/>
              <a:t>You all already know this, but its important to reiterate it through this slide. School trustees set the “what and why” and the district staff handle the “how”</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Channel concerns form the community to the superintendent. </a:t>
            </a:r>
          </a:p>
          <a:p>
            <a:pPr marL="228600" indent="-228600">
              <a:buAutoNum type="arabicPeriod"/>
            </a:pPr>
            <a:r>
              <a:rPr lang="en-US"/>
              <a:t>Support decisions made be the board as a whole, even if you didn’t vote yes.</a:t>
            </a:r>
          </a:p>
          <a:p>
            <a:endParaRPr lang="en-US"/>
          </a:p>
        </p:txBody>
      </p:sp>
      <p:sp>
        <p:nvSpPr>
          <p:cNvPr id="4" name="Slide Number Placeholder 3">
            <a:extLst>
              <a:ext uri="{FF2B5EF4-FFF2-40B4-BE49-F238E27FC236}">
                <a16:creationId xmlns:a16="http://schemas.microsoft.com/office/drawing/2014/main" id="{4723D79D-758A-A849-B5A4-789507FBD920}"/>
              </a:ext>
            </a:extLst>
          </p:cNvPr>
          <p:cNvSpPr>
            <a:spLocks noGrp="1"/>
          </p:cNvSpPr>
          <p:nvPr>
            <p:ph type="sldNum" sz="quarter" idx="5"/>
          </p:nvPr>
        </p:nvSpPr>
        <p:spPr/>
        <p:txBody>
          <a:bodyPr/>
          <a:lstStyle/>
          <a:p>
            <a:fld id="{DC6EBDFB-AC85-475F-9A53-798C41B9FE3F}" type="slidenum">
              <a:rPr lang="en-US" smtClean="0"/>
              <a:t>47</a:t>
            </a:fld>
            <a:endParaRPr lang="en-US"/>
          </a:p>
        </p:txBody>
      </p:sp>
    </p:spTree>
    <p:extLst>
      <p:ext uri="{BB962C8B-B14F-4D97-AF65-F5344CB8AC3E}">
        <p14:creationId xmlns:p14="http://schemas.microsoft.com/office/powerpoint/2010/main" val="20246642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09D03-1E64-CD4C-F9BB-D9140A5C55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4D19BF-57CA-ED84-C8AB-AEA7AD954C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E980D9-A78A-9E45-83EA-929F381F2C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You are a champion voice in your district.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That’s why we are going to talk about some strategies on social media </a:t>
            </a:r>
          </a:p>
          <a:p>
            <a:endParaRPr lang="en-US"/>
          </a:p>
        </p:txBody>
      </p:sp>
      <p:sp>
        <p:nvSpPr>
          <p:cNvPr id="4" name="Slide Number Placeholder 3">
            <a:extLst>
              <a:ext uri="{FF2B5EF4-FFF2-40B4-BE49-F238E27FC236}">
                <a16:creationId xmlns:a16="http://schemas.microsoft.com/office/drawing/2014/main" id="{ED4A4E74-617F-DEF2-AB71-F1A692753C6E}"/>
              </a:ext>
            </a:extLst>
          </p:cNvPr>
          <p:cNvSpPr>
            <a:spLocks noGrp="1"/>
          </p:cNvSpPr>
          <p:nvPr>
            <p:ph type="sldNum" sz="quarter" idx="5"/>
          </p:nvPr>
        </p:nvSpPr>
        <p:spPr/>
        <p:txBody>
          <a:bodyPr/>
          <a:lstStyle/>
          <a:p>
            <a:fld id="{DC6EBDFB-AC85-475F-9A53-798C41B9FE3F}" type="slidenum">
              <a:rPr lang="en-US" smtClean="0"/>
              <a:t>48</a:t>
            </a:fld>
            <a:endParaRPr lang="en-US"/>
          </a:p>
        </p:txBody>
      </p:sp>
    </p:spTree>
    <p:extLst>
      <p:ext uri="{BB962C8B-B14F-4D97-AF65-F5344CB8AC3E}">
        <p14:creationId xmlns:p14="http://schemas.microsoft.com/office/powerpoint/2010/main" val="28502975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7375C-5F21-2DC9-AD28-AF00FDB82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097060-A0D9-509F-25C9-209A6C2F30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9F8B16-E646-8925-3DF5-531DD173D9D2}"/>
              </a:ext>
            </a:extLst>
          </p:cNvPr>
          <p:cNvSpPr>
            <a:spLocks noGrp="1"/>
          </p:cNvSpPr>
          <p:nvPr>
            <p:ph type="body" idx="1"/>
          </p:nvPr>
        </p:nvSpPr>
        <p:spPr/>
        <p:txBody>
          <a:bodyPr/>
          <a:lstStyle/>
          <a:p>
            <a:r>
              <a:rPr lang="en-US" b="0" i="0">
                <a:solidFill>
                  <a:srgbClr val="111111"/>
                </a:solidFill>
                <a:effectLst/>
                <a:latin typeface="Lato" panose="020F0502020204030203" pitchFamily="34" charset="0"/>
              </a:rPr>
              <a:t>Update to 5 or delete this slide</a:t>
            </a:r>
          </a:p>
        </p:txBody>
      </p:sp>
      <p:sp>
        <p:nvSpPr>
          <p:cNvPr id="4" name="Slide Number Placeholder 3">
            <a:extLst>
              <a:ext uri="{FF2B5EF4-FFF2-40B4-BE49-F238E27FC236}">
                <a16:creationId xmlns:a16="http://schemas.microsoft.com/office/drawing/2014/main" id="{B46DE331-A2CC-D9A3-6716-E7692A645C86}"/>
              </a:ext>
            </a:extLst>
          </p:cNvPr>
          <p:cNvSpPr>
            <a:spLocks noGrp="1"/>
          </p:cNvSpPr>
          <p:nvPr>
            <p:ph type="sldNum" sz="quarter" idx="5"/>
          </p:nvPr>
        </p:nvSpPr>
        <p:spPr/>
        <p:txBody>
          <a:bodyPr/>
          <a:lstStyle/>
          <a:p>
            <a:fld id="{DC6EBDFB-AC85-475F-9A53-798C41B9FE3F}" type="slidenum">
              <a:rPr lang="en-US" smtClean="0"/>
              <a:t>49</a:t>
            </a:fld>
            <a:endParaRPr lang="en-US"/>
          </a:p>
        </p:txBody>
      </p:sp>
    </p:spTree>
    <p:extLst>
      <p:ext uri="{BB962C8B-B14F-4D97-AF65-F5344CB8AC3E}">
        <p14:creationId xmlns:p14="http://schemas.microsoft.com/office/powerpoint/2010/main" val="3554598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64DCA-9A8E-02CD-75E9-28DB123BC5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512B5C-282A-E13F-61F6-B536F3D2BC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AE76CC-AEBE-F0E9-B6F8-5DADF60975E2}"/>
              </a:ext>
            </a:extLst>
          </p:cNvPr>
          <p:cNvSpPr>
            <a:spLocks noGrp="1"/>
          </p:cNvSpPr>
          <p:nvPr>
            <p:ph type="body" idx="1"/>
          </p:nvPr>
        </p:nvSpPr>
        <p:spPr/>
        <p:txBody>
          <a:bodyPr/>
          <a:lstStyle/>
          <a:p>
            <a:r>
              <a:rPr lang="en-US" b="0" i="0" dirty="0">
                <a:solidFill>
                  <a:srgbClr val="111111"/>
                </a:solidFill>
                <a:effectLst/>
                <a:latin typeface="Lato" panose="020F0502020204030203" pitchFamily="34" charset="0"/>
              </a:rPr>
              <a:t>Sara handles this section through Crisis section</a:t>
            </a:r>
          </a:p>
          <a:p>
            <a:pPr marL="171450" indent="-171450">
              <a:buFont typeface="Arial" panose="020B0604020202020204" pitchFamily="34" charset="0"/>
              <a:buChar char="•"/>
            </a:pPr>
            <a:r>
              <a:rPr lang="en-US" dirty="0"/>
              <a:t>We’re about to break down four communication practices that can make your job easier and clear a path toward clearer communication. </a:t>
            </a:r>
          </a:p>
          <a:p>
            <a:pPr marL="171450" indent="-171450">
              <a:buFont typeface="Arial" panose="020B0604020202020204" pitchFamily="34" charset="0"/>
              <a:buChar char="•"/>
            </a:pPr>
            <a:r>
              <a:rPr lang="en-US" dirty="0"/>
              <a:t>These strategies help reinforce trust and keep conversations constructive—even during tough times.</a:t>
            </a:r>
          </a:p>
          <a:p>
            <a:pPr marL="171450" indent="-171450">
              <a:buFont typeface="Arial" panose="020B0604020202020204" pitchFamily="34" charset="0"/>
              <a:buChar char="•"/>
            </a:pPr>
            <a:r>
              <a:rPr lang="en-US" b="0" i="0" dirty="0">
                <a:solidFill>
                  <a:srgbClr val="111111"/>
                </a:solidFill>
                <a:effectLst/>
                <a:latin typeface="Lato" panose="020F0502020204030203" pitchFamily="34" charset="0"/>
              </a:rPr>
              <a:t>These strategies are: Set the expectations, Watch for timeliness and tone, Ask targeted questions, and Carefully navigate “in the moment” situations</a:t>
            </a:r>
          </a:p>
        </p:txBody>
      </p:sp>
      <p:sp>
        <p:nvSpPr>
          <p:cNvPr id="4" name="Slide Number Placeholder 3">
            <a:extLst>
              <a:ext uri="{FF2B5EF4-FFF2-40B4-BE49-F238E27FC236}">
                <a16:creationId xmlns:a16="http://schemas.microsoft.com/office/drawing/2014/main" id="{162B3654-E581-8EEA-3B96-66105A6487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609694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0EE09-5C22-5083-5A81-05B5BCFD03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26590E-1C36-D114-5111-7F1F051DBD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7CDD6-F560-9295-1DB5-F8DA0A79CC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094C9A-8890-935E-7FA6-60E5F4E6C6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586732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Don’t turn community members away. Even as challenging as situations can be. Be reachable. Think of ways constituents can reach out to you. Give them an outlet so that perhaps they don’t come to a board meeting for public comments as their first line of communications. </a:t>
            </a:r>
          </a:p>
          <a:p>
            <a:r>
              <a:rPr lang="en-US" b="1"/>
              <a:t>ASK: </a:t>
            </a:r>
            <a:r>
              <a:rPr lang="en-US"/>
              <a:t>How many of you hear from community members outside of the board room?</a:t>
            </a:r>
          </a:p>
          <a:p>
            <a:endParaRPr lang="en-US"/>
          </a:p>
          <a:p>
            <a:r>
              <a:rPr lang="en-US"/>
              <a:t>Transparency works in the way you set expectations with the community. Make sure you refer back to district administration vs. speaking on behalf of yourself. </a:t>
            </a:r>
          </a:p>
          <a:p>
            <a:endParaRPr lang="en-US"/>
          </a:p>
          <a:p>
            <a:r>
              <a:rPr lang="en-US"/>
              <a:t>For example, if budget cuts are necessary, explain the reasons and potential impacts clearly.</a:t>
            </a:r>
          </a:p>
          <a:p>
            <a:endParaRPr lang="en-US"/>
          </a:p>
          <a:p>
            <a:r>
              <a:rPr lang="en-US"/>
              <a:t>**Connecting the work that takes place in the boardroom to what’s happening on campuses and in classrooms</a:t>
            </a:r>
          </a:p>
        </p:txBody>
      </p:sp>
      <p:sp>
        <p:nvSpPr>
          <p:cNvPr id="4" name="Slide Number Placeholder 3"/>
          <p:cNvSpPr>
            <a:spLocks noGrp="1"/>
          </p:cNvSpPr>
          <p:nvPr>
            <p:ph type="sldNum" sz="quarter" idx="5"/>
          </p:nvPr>
        </p:nvSpPr>
        <p:spPr/>
        <p:txBody>
          <a:bodyPr/>
          <a:lstStyle/>
          <a:p>
            <a:fld id="{DC6EBDFB-AC85-475F-9A53-798C41B9FE3F}" type="slidenum">
              <a:rPr lang="en-US" smtClean="0"/>
              <a:t>51</a:t>
            </a:fld>
            <a:endParaRPr lang="en-US"/>
          </a:p>
        </p:txBody>
      </p:sp>
    </p:spTree>
    <p:extLst>
      <p:ext uri="{BB962C8B-B14F-4D97-AF65-F5344CB8AC3E}">
        <p14:creationId xmlns:p14="http://schemas.microsoft.com/office/powerpoint/2010/main" val="23480348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encourage Board presidents and superintendents to always remain in communication. *Ask your superintendent to hold group calls about situations. It is important to remain aware of what is happening on campuses so that you are not caught off guard and that you are able to communicate the situation to others if necessary.</a:t>
            </a:r>
          </a:p>
          <a:p>
            <a:r>
              <a:rPr lang="en-US"/>
              <a:t>*tactical suggestion. If routinely sending out communications, be in the loop. </a:t>
            </a:r>
          </a:p>
        </p:txBody>
      </p:sp>
      <p:sp>
        <p:nvSpPr>
          <p:cNvPr id="4" name="Slide Number Placeholder 3"/>
          <p:cNvSpPr>
            <a:spLocks noGrp="1"/>
          </p:cNvSpPr>
          <p:nvPr>
            <p:ph type="sldNum" sz="quarter" idx="5"/>
          </p:nvPr>
        </p:nvSpPr>
        <p:spPr/>
        <p:txBody>
          <a:bodyPr/>
          <a:lstStyle/>
          <a:p>
            <a:fld id="{DC6EBDFB-AC85-475F-9A53-798C41B9FE3F}" type="slidenum">
              <a:rPr lang="en-US" smtClean="0"/>
              <a:t>52</a:t>
            </a:fld>
            <a:endParaRPr lang="en-US"/>
          </a:p>
        </p:txBody>
      </p:sp>
    </p:spTree>
    <p:extLst>
      <p:ext uri="{BB962C8B-B14F-4D97-AF65-F5344CB8AC3E}">
        <p14:creationId xmlns:p14="http://schemas.microsoft.com/office/powerpoint/2010/main" val="14477538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Keep a log of questions from people in your community. Forward the question to the superintendent and asking them and their administration to handle this. Superintendent can support you as a group to have the information you need. You can work with superintendent on the process. Superintendent can say three questions were asked this week, and here is the information that I can provide on the answers. </a:t>
            </a:r>
          </a:p>
        </p:txBody>
      </p:sp>
      <p:sp>
        <p:nvSpPr>
          <p:cNvPr id="4" name="Slide Number Placeholder 3"/>
          <p:cNvSpPr>
            <a:spLocks noGrp="1"/>
          </p:cNvSpPr>
          <p:nvPr>
            <p:ph type="sldNum" sz="quarter" idx="5"/>
          </p:nvPr>
        </p:nvSpPr>
        <p:spPr/>
        <p:txBody>
          <a:bodyPr/>
          <a:lstStyle/>
          <a:p>
            <a:fld id="{DC6EBDFB-AC85-475F-9A53-798C41B9FE3F}" type="slidenum">
              <a:rPr lang="en-US" smtClean="0"/>
              <a:t>53</a:t>
            </a:fld>
            <a:endParaRPr lang="en-US"/>
          </a:p>
        </p:txBody>
      </p:sp>
    </p:spTree>
    <p:extLst>
      <p:ext uri="{BB962C8B-B14F-4D97-AF65-F5344CB8AC3E}">
        <p14:creationId xmlns:p14="http://schemas.microsoft.com/office/powerpoint/2010/main" val="28543223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DB0E1-CA70-D624-FD42-D69FF818D7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5CC2D0-CEE3-D052-9EA1-3C08DDCB63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D95D25-39F8-A47E-A6E3-110EAA679CA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Strong relationships are at the heart of any successful school district. I would consider being intentional about building trust and connection with </a:t>
            </a:r>
            <a:r>
              <a:rPr lang="en-US" b="1"/>
              <a:t>parents, staff, and community leaders</a:t>
            </a:r>
            <a:r>
              <a:rPr lang="en-US"/>
              <a:t>. These are the people who shape and support our schools every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We know its not possible to be at every school district event, but if you work together, work together to split up events so everything is covered.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key is to serve as ambassadors for the district. View yourself as source of trusted information, and don’t get in the weeds on gossip. You help set the tone for the district’s reputation.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a:extLst>
              <a:ext uri="{FF2B5EF4-FFF2-40B4-BE49-F238E27FC236}">
                <a16:creationId xmlns:a16="http://schemas.microsoft.com/office/drawing/2014/main" id="{DABF12D7-207A-F634-344F-A14EA51E7AC9}"/>
              </a:ext>
            </a:extLst>
          </p:cNvPr>
          <p:cNvSpPr>
            <a:spLocks noGrp="1"/>
          </p:cNvSpPr>
          <p:nvPr>
            <p:ph type="sldNum" sz="quarter" idx="5"/>
          </p:nvPr>
        </p:nvSpPr>
        <p:spPr/>
        <p:txBody>
          <a:bodyPr/>
          <a:lstStyle/>
          <a:p>
            <a:fld id="{DC6EBDFB-AC85-475F-9A53-798C41B9FE3F}" type="slidenum">
              <a:rPr lang="en-US" smtClean="0"/>
              <a:t>54</a:t>
            </a:fld>
            <a:endParaRPr lang="en-US"/>
          </a:p>
        </p:txBody>
      </p:sp>
    </p:spTree>
    <p:extLst>
      <p:ext uri="{BB962C8B-B14F-4D97-AF65-F5344CB8AC3E}">
        <p14:creationId xmlns:p14="http://schemas.microsoft.com/office/powerpoint/2010/main" val="17458258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6885F-86E0-66CB-D9A1-D9B0F55FD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D38253-1803-575E-2726-0A98B4B9C9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C77814-DA73-24F0-D9F1-C060CE7E336E}"/>
              </a:ext>
            </a:extLst>
          </p:cNvPr>
          <p:cNvSpPr>
            <a:spLocks noGrp="1"/>
          </p:cNvSpPr>
          <p:nvPr>
            <p:ph type="body" idx="1"/>
          </p:nvPr>
        </p:nvSpPr>
        <p:spPr/>
        <p:txBody>
          <a:bodyPr/>
          <a:lstStyle/>
          <a:p>
            <a:pPr>
              <a:buNone/>
            </a:pPr>
            <a:r>
              <a:rPr lang="en-US"/>
              <a:t>To build trust, I encourage you to be visible and engaged in the community. Make an effort to be present at events, respond to outreach, and show that you're approachable. Even if you don’t have an immediate solution, people appreciate being heard and taken seriously.</a:t>
            </a:r>
          </a:p>
          <a:p>
            <a:pPr>
              <a:buNone/>
            </a:pPr>
            <a:endParaRPr lang="en-US"/>
          </a:p>
          <a:p>
            <a:pPr>
              <a:buNone/>
            </a:pPr>
            <a:r>
              <a:rPr lang="en-US"/>
              <a:t>Always follow up with transparency. If you don’t have all the answers right away, be honest about that—but let them know what steps you're taking to get more information. </a:t>
            </a:r>
          </a:p>
          <a:p>
            <a:pPr>
              <a:buNone/>
            </a:pPr>
            <a:endParaRPr lang="en-US"/>
          </a:p>
          <a:p>
            <a:pPr>
              <a:buNone/>
            </a:pPr>
            <a:r>
              <a:rPr lang="en-US"/>
              <a:t>For example, you might say:</a:t>
            </a:r>
            <a:br>
              <a:rPr lang="en-US"/>
            </a:br>
            <a:r>
              <a:rPr lang="en-US" i="1"/>
              <a:t>“I’ve shared your concern with the superintendent and will follow up once I have more information.”</a:t>
            </a:r>
          </a:p>
          <a:p>
            <a:pPr>
              <a:buNone/>
            </a:pPr>
            <a:endParaRPr lang="en-US"/>
          </a:p>
          <a:p>
            <a:r>
              <a:rPr lang="en-US"/>
              <a:t>This kind of communication demonstrates integrity, accountability, and a real commitment to partnership with your community.</a:t>
            </a:r>
          </a:p>
          <a:p>
            <a:endParaRPr lang="en-US"/>
          </a:p>
        </p:txBody>
      </p:sp>
      <p:sp>
        <p:nvSpPr>
          <p:cNvPr id="4" name="Slide Number Placeholder 3">
            <a:extLst>
              <a:ext uri="{FF2B5EF4-FFF2-40B4-BE49-F238E27FC236}">
                <a16:creationId xmlns:a16="http://schemas.microsoft.com/office/drawing/2014/main" id="{03597E60-8282-FB25-3B6D-0C78478D80D5}"/>
              </a:ext>
            </a:extLst>
          </p:cNvPr>
          <p:cNvSpPr>
            <a:spLocks noGrp="1"/>
          </p:cNvSpPr>
          <p:nvPr>
            <p:ph type="sldNum" sz="quarter" idx="5"/>
          </p:nvPr>
        </p:nvSpPr>
        <p:spPr/>
        <p:txBody>
          <a:bodyPr/>
          <a:lstStyle/>
          <a:p>
            <a:fld id="{DC6EBDFB-AC85-475F-9A53-798C41B9FE3F}" type="slidenum">
              <a:rPr lang="en-US" smtClean="0"/>
              <a:t>55</a:t>
            </a:fld>
            <a:endParaRPr lang="en-US"/>
          </a:p>
        </p:txBody>
      </p:sp>
    </p:spTree>
    <p:extLst>
      <p:ext uri="{BB962C8B-B14F-4D97-AF65-F5344CB8AC3E}">
        <p14:creationId xmlns:p14="http://schemas.microsoft.com/office/powerpoint/2010/main" val="24012001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59B97-BD11-E17B-E188-DBD1657272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1EC01D-35C1-3F83-958B-A15180CE34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BD4C3F-1DA2-1EEA-9B2F-DDC9AC21B670}"/>
              </a:ext>
            </a:extLst>
          </p:cNvPr>
          <p:cNvSpPr>
            <a:spLocks noGrp="1"/>
          </p:cNvSpPr>
          <p:nvPr>
            <p:ph type="body" idx="1"/>
          </p:nvPr>
        </p:nvSpPr>
        <p:spPr/>
        <p:txBody>
          <a:bodyPr/>
          <a:lstStyle/>
          <a:p>
            <a:endParaRPr lang="en-US"/>
          </a:p>
          <a:p>
            <a:pPr>
              <a:buNone/>
            </a:pPr>
            <a:r>
              <a:rPr lang="en-US"/>
              <a:t>When managing public interactions—whether in meetings, online, or in casual settings—it’s important to </a:t>
            </a:r>
            <a:r>
              <a:rPr lang="en-US" b="1"/>
              <a:t>listen first</a:t>
            </a:r>
            <a:r>
              <a:rPr lang="en-US"/>
              <a:t>. Allow people to fully express their thoughts before you respond. This not only shows respect, but also helps you understand the full scope of their concern. It can be challenging to not get defensive. </a:t>
            </a:r>
          </a:p>
          <a:p>
            <a:pPr>
              <a:buNone/>
            </a:pPr>
            <a:r>
              <a:rPr lang="en-US" b="1"/>
              <a:t>Respond thoughtfully and avoid reacting emotionally.</a:t>
            </a:r>
            <a:r>
              <a:rPr lang="en-US"/>
              <a:t> Even if a comment feels unfair or aggressive, your role is to remain calm and professional. How you respond can set the tone for the entire conversation.</a:t>
            </a:r>
          </a:p>
          <a:p>
            <a:pPr>
              <a:buNone/>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Always </a:t>
            </a:r>
            <a:r>
              <a:rPr lang="en-US" b="1"/>
              <a:t>stay professional and remember your role as a school trustee</a:t>
            </a:r>
            <a:r>
              <a:rPr lang="en-US"/>
              <a:t>. Stay out of the weeds of daily operations within the district. You're there to represent the community, support district governance, and uphold the mission of the school system—not to engage in debates or take things personally. It's okay to redirect or pause a conversation if it becomes unproductive or hostile.</a:t>
            </a:r>
          </a:p>
          <a:p>
            <a:r>
              <a:rPr lang="en-US"/>
              <a:t>Your behavior in these moments builds—or erodes—public trust.</a:t>
            </a:r>
          </a:p>
          <a:p>
            <a:endParaRPr lang="en-US"/>
          </a:p>
        </p:txBody>
      </p:sp>
      <p:sp>
        <p:nvSpPr>
          <p:cNvPr id="4" name="Slide Number Placeholder 3">
            <a:extLst>
              <a:ext uri="{FF2B5EF4-FFF2-40B4-BE49-F238E27FC236}">
                <a16:creationId xmlns:a16="http://schemas.microsoft.com/office/drawing/2014/main" id="{E538B10C-7F04-D2E5-7DBB-29AE4A3A962B}"/>
              </a:ext>
            </a:extLst>
          </p:cNvPr>
          <p:cNvSpPr>
            <a:spLocks noGrp="1"/>
          </p:cNvSpPr>
          <p:nvPr>
            <p:ph type="sldNum" sz="quarter" idx="5"/>
          </p:nvPr>
        </p:nvSpPr>
        <p:spPr/>
        <p:txBody>
          <a:bodyPr/>
          <a:lstStyle/>
          <a:p>
            <a:fld id="{DC6EBDFB-AC85-475F-9A53-798C41B9FE3F}" type="slidenum">
              <a:rPr lang="en-US" smtClean="0"/>
              <a:t>56</a:t>
            </a:fld>
            <a:endParaRPr lang="en-US"/>
          </a:p>
        </p:txBody>
      </p:sp>
    </p:spTree>
    <p:extLst>
      <p:ext uri="{BB962C8B-B14F-4D97-AF65-F5344CB8AC3E}">
        <p14:creationId xmlns:p14="http://schemas.microsoft.com/office/powerpoint/2010/main" val="30723074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F94A0-F025-06EF-6278-FF9FEF2978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3DA2DA-8A4A-BF22-E16D-E4F3FA3059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3B7B00-2F00-4453-54FC-8594D2C2CA47}"/>
              </a:ext>
            </a:extLst>
          </p:cNvPr>
          <p:cNvSpPr>
            <a:spLocks noGrp="1"/>
          </p:cNvSpPr>
          <p:nvPr>
            <p:ph type="body" idx="1"/>
          </p:nvPr>
        </p:nvSpPr>
        <p:spPr/>
        <p:txBody>
          <a:bodyPr/>
          <a:lstStyle/>
          <a:p>
            <a:endParaRPr lang="en-US" b="0" i="0">
              <a:solidFill>
                <a:srgbClr val="111111"/>
              </a:solidFill>
              <a:effectLst/>
              <a:latin typeface="Lato" panose="020F0502020204030203" pitchFamily="34" charset="0"/>
            </a:endParaRPr>
          </a:p>
        </p:txBody>
      </p:sp>
      <p:sp>
        <p:nvSpPr>
          <p:cNvPr id="4" name="Slide Number Placeholder 3">
            <a:extLst>
              <a:ext uri="{FF2B5EF4-FFF2-40B4-BE49-F238E27FC236}">
                <a16:creationId xmlns:a16="http://schemas.microsoft.com/office/drawing/2014/main" id="{F7CBB0DF-0BA0-9BEC-20EB-FB1B4D26B0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66087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F9351-D6A1-6B96-DA99-FF1501E6B0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1446B5-75BD-AE32-B64C-C81D39F4EB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ACAA0C-1A64-FA05-C99D-96837BD7B456}"/>
              </a:ext>
            </a:extLst>
          </p:cNvPr>
          <p:cNvSpPr>
            <a:spLocks noGrp="1"/>
          </p:cNvSpPr>
          <p:nvPr>
            <p:ph type="body" idx="1"/>
          </p:nvPr>
        </p:nvSpPr>
        <p:spPr/>
        <p:txBody>
          <a:bodyPr/>
          <a:lstStyle/>
          <a:p>
            <a:r>
              <a:rPr lang="en-US" b="0" i="0" dirty="0">
                <a:solidFill>
                  <a:srgbClr val="111111"/>
                </a:solidFill>
                <a:effectLst/>
                <a:latin typeface="Lato" panose="020F0502020204030203" pitchFamily="34" charset="0"/>
              </a:rPr>
              <a:t>You’re not going to be writing a comm like this in your role. But you will and should be copied. Could be an </a:t>
            </a:r>
            <a:r>
              <a:rPr lang="en-US" b="0" i="0" dirty="0" err="1">
                <a:solidFill>
                  <a:srgbClr val="111111"/>
                </a:solidFill>
                <a:effectLst/>
                <a:latin typeface="Lato" panose="020F0502020204030203" pitchFamily="34" charset="0"/>
              </a:rPr>
              <a:t>opp</a:t>
            </a:r>
            <a:r>
              <a:rPr lang="en-US" b="0" i="0" dirty="0">
                <a:solidFill>
                  <a:srgbClr val="111111"/>
                </a:solidFill>
                <a:effectLst/>
                <a:latin typeface="Lato" panose="020F0502020204030203" pitchFamily="34" charset="0"/>
              </a:rPr>
              <a:t> to discuss timeliness and tone. Use your lens to recommend improvements. </a:t>
            </a:r>
          </a:p>
        </p:txBody>
      </p:sp>
      <p:sp>
        <p:nvSpPr>
          <p:cNvPr id="4" name="Slide Number Placeholder 3">
            <a:extLst>
              <a:ext uri="{FF2B5EF4-FFF2-40B4-BE49-F238E27FC236}">
                <a16:creationId xmlns:a16="http://schemas.microsoft.com/office/drawing/2014/main" id="{CEA1A084-0A45-FE68-2932-75EF2694B55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61306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6D6DD-5FAC-CC93-21E2-534BF6EDF4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3251BE-900D-C805-D446-024B046650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2CD0A1-4DEB-F81D-08BD-7D2900C45947}"/>
              </a:ext>
            </a:extLst>
          </p:cNvPr>
          <p:cNvSpPr>
            <a:spLocks noGrp="1"/>
          </p:cNvSpPr>
          <p:nvPr>
            <p:ph type="body" idx="1"/>
          </p:nvPr>
        </p:nvSpPr>
        <p:spPr/>
        <p:txBody>
          <a:bodyPr/>
          <a:lstStyle/>
          <a:p>
            <a:r>
              <a:rPr lang="en-US" dirty="0"/>
              <a:t>The first strategy is “Set the Expectations”</a:t>
            </a:r>
          </a:p>
          <a:p>
            <a:r>
              <a:rPr lang="en-US" dirty="0"/>
              <a:t>Setting communication norms can reduce confusion. Consistency builds trust. Think about how often parents get mixed messages—setting the tone and process makes sure there’s unity in what is shared.</a:t>
            </a:r>
          </a:p>
          <a:p>
            <a:pPr marL="228600" indent="-228600">
              <a:buFont typeface="+mj-lt"/>
              <a:buAutoNum type="arabicPeriod"/>
            </a:pPr>
            <a:r>
              <a:rPr lang="en-US" dirty="0"/>
              <a:t>FYI Process – You can work with your supe on how information will flow from administration to the board, and what information is being communicated to parents. (expand on this) Does anyone currently have such a process in place? Cc?</a:t>
            </a:r>
          </a:p>
          <a:p>
            <a:pPr marL="685800" lvl="1" indent="-228600">
              <a:buFont typeface="+mj-lt"/>
              <a:buAutoNum type="arabicPeriod"/>
            </a:pPr>
            <a:r>
              <a:rPr lang="en-US" dirty="0"/>
              <a:t>Also – Establish the protocol with your board as to who will be responding for the board. Generally, the board president serves as the board’s spokesperson. Do we have any board presidents in attendance? How does it work in your districts? If unsure, check your policy.</a:t>
            </a:r>
          </a:p>
          <a:p>
            <a:pPr marL="228600" indent="-228600">
              <a:buFont typeface="+mj-lt"/>
              <a:buAutoNum type="arabicPeriod"/>
            </a:pPr>
            <a:r>
              <a:rPr lang="en-US" dirty="0"/>
              <a:t>Practice and set expectations around responsive &amp; respectful communication to all stakeholders. Set that standard with your superintendent to ensure that is a priority.</a:t>
            </a:r>
          </a:p>
          <a:p>
            <a:pPr marL="228600" indent="-228600">
              <a:buFont typeface="+mj-lt"/>
              <a:buAutoNum type="arabicPeriod"/>
            </a:pPr>
            <a:r>
              <a:rPr lang="en-US" dirty="0"/>
              <a:t>Third, perfection is not the goal. What happens when we don’t know *all* of the information? We’re responsive with what information we can relay, and we provide reassurance that communication is open and ongoing.</a:t>
            </a:r>
          </a:p>
          <a:p>
            <a:pPr marL="228600" indent="-228600">
              <a:buFont typeface="+mj-lt"/>
              <a:buAutoNum type="arabicPeriod"/>
            </a:pPr>
            <a:r>
              <a:rPr lang="en-US" dirty="0"/>
              <a:t>Another way we can be unified in our messaging is to request talking points from your superintendent and/or the statement that has been provided—so that whomever is speaking for the board can be on message.</a:t>
            </a:r>
          </a:p>
          <a:p>
            <a:endParaRPr lang="en-US" dirty="0"/>
          </a:p>
        </p:txBody>
      </p:sp>
      <p:sp>
        <p:nvSpPr>
          <p:cNvPr id="4" name="Slide Number Placeholder 3">
            <a:extLst>
              <a:ext uri="{FF2B5EF4-FFF2-40B4-BE49-F238E27FC236}">
                <a16:creationId xmlns:a16="http://schemas.microsoft.com/office/drawing/2014/main" id="{FB9362EC-D33C-1EC8-DC33-458D57ED4C2E}"/>
              </a:ext>
            </a:extLst>
          </p:cNvPr>
          <p:cNvSpPr>
            <a:spLocks noGrp="1"/>
          </p:cNvSpPr>
          <p:nvPr>
            <p:ph type="sldNum" sz="quarter" idx="5"/>
          </p:nvPr>
        </p:nvSpPr>
        <p:spPr/>
        <p:txBody>
          <a:bodyPr/>
          <a:lstStyle/>
          <a:p>
            <a:fld id="{DC6EBDFB-AC85-475F-9A53-798C41B9FE3F}" type="slidenum">
              <a:rPr lang="en-US" smtClean="0"/>
              <a:t>6</a:t>
            </a:fld>
            <a:endParaRPr lang="en-US"/>
          </a:p>
        </p:txBody>
      </p:sp>
    </p:spTree>
    <p:extLst>
      <p:ext uri="{BB962C8B-B14F-4D97-AF65-F5344CB8AC3E}">
        <p14:creationId xmlns:p14="http://schemas.microsoft.com/office/powerpoint/2010/main" val="4248316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03E08-557B-062E-6AAF-6DDA496DCA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2F1ED4-AE71-D7B6-B47C-A6EB4FB61B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98FDC1-6BE7-0A8A-468A-D17B5ED02D22}"/>
              </a:ext>
            </a:extLst>
          </p:cNvPr>
          <p:cNvSpPr>
            <a:spLocks noGrp="1"/>
          </p:cNvSpPr>
          <p:nvPr>
            <p:ph type="body" idx="1"/>
          </p:nvPr>
        </p:nvSpPr>
        <p:spPr/>
        <p:txBody>
          <a:bodyPr/>
          <a:lstStyle/>
          <a:p>
            <a:r>
              <a:rPr lang="en-US" dirty="0"/>
              <a:t>The second strategy is “Watch for Timeliness and Tone”</a:t>
            </a:r>
          </a:p>
          <a:p>
            <a:pPr marL="0" indent="0">
              <a:buFont typeface="+mj-lt"/>
              <a:buNone/>
            </a:pPr>
            <a:r>
              <a:rPr lang="en-US" dirty="0"/>
              <a:t>So, timeliness can make or break trust. And in the absence of information or communication, rumors can run wild. We don’t always have all the answers, but how and when we respond matters. </a:t>
            </a:r>
          </a:p>
          <a:p>
            <a:pPr marL="228600" indent="-228600">
              <a:buFont typeface="+mj-lt"/>
              <a:buAutoNum type="arabicPeriod"/>
            </a:pPr>
            <a:r>
              <a:rPr lang="en-US" dirty="0"/>
              <a:t>Are parents receiving information in a timely manner?</a:t>
            </a:r>
          </a:p>
          <a:p>
            <a:pPr marL="228600" indent="-228600">
              <a:buFont typeface="+mj-lt"/>
              <a:buAutoNum type="arabicPeriod"/>
            </a:pPr>
            <a:r>
              <a:rPr lang="en-US" dirty="0"/>
              <a:t>Are you as board members being kept up to date on important developments?</a:t>
            </a:r>
          </a:p>
          <a:p>
            <a:pPr marL="0" indent="0">
              <a:buFont typeface="+mj-lt"/>
              <a:buNone/>
            </a:pPr>
            <a:r>
              <a:rPr lang="en-US" dirty="0"/>
              <a:t>3. &amp; 4. Are you practicing your communications with an empathetic voice  -- that can show parents and the community that we’re in this together.</a:t>
            </a:r>
          </a:p>
        </p:txBody>
      </p:sp>
      <p:sp>
        <p:nvSpPr>
          <p:cNvPr id="4" name="Slide Number Placeholder 3">
            <a:extLst>
              <a:ext uri="{FF2B5EF4-FFF2-40B4-BE49-F238E27FC236}">
                <a16:creationId xmlns:a16="http://schemas.microsoft.com/office/drawing/2014/main" id="{F484DB8B-E64A-AA3F-2F27-018F0375E9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6635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9A33F-C7B7-2CBE-762D-DA63B23AA5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879B96-AB44-F91D-BCE3-C0E874CBA4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518F0B-6FC1-B516-CC37-DC3F3DA812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now we’re going to examine how we put timeliness and tone into practice in our communications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Get together in groups (tables?)</a:t>
            </a:r>
          </a:p>
          <a:p>
            <a:endParaRPr lang="en-US" b="0" i="0" dirty="0">
              <a:solidFill>
                <a:srgbClr val="111111"/>
              </a:solidFill>
              <a:effectLst/>
              <a:latin typeface="Lato" panose="020F0502020204030203" pitchFamily="34" charset="0"/>
            </a:endParaRPr>
          </a:p>
        </p:txBody>
      </p:sp>
      <p:sp>
        <p:nvSpPr>
          <p:cNvPr id="4" name="Slide Number Placeholder 3">
            <a:extLst>
              <a:ext uri="{FF2B5EF4-FFF2-40B4-BE49-F238E27FC236}">
                <a16:creationId xmlns:a16="http://schemas.microsoft.com/office/drawing/2014/main" id="{234C8C9C-5B35-1729-71BA-C9591563802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89204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E9949-CF4E-5410-5975-1A454DC182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5A9903-83A0-90A1-F686-D7636FB46F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223C69-CBD4-F0CD-C3F5-CBC05AAD8A58}"/>
              </a:ext>
            </a:extLst>
          </p:cNvPr>
          <p:cNvSpPr>
            <a:spLocks noGrp="1"/>
          </p:cNvSpPr>
          <p:nvPr>
            <p:ph type="body" idx="1"/>
          </p:nvPr>
        </p:nvSpPr>
        <p:spPr/>
        <p:txBody>
          <a:bodyPr/>
          <a:lstStyle/>
          <a:p>
            <a:endParaRPr lang="en-US" b="0" i="0">
              <a:solidFill>
                <a:srgbClr val="111111"/>
              </a:solidFill>
              <a:effectLst/>
              <a:latin typeface="Lato" panose="020F0502020204030203" pitchFamily="34" charset="0"/>
            </a:endParaRPr>
          </a:p>
        </p:txBody>
      </p:sp>
      <p:sp>
        <p:nvSpPr>
          <p:cNvPr id="4" name="Slide Number Placeholder 3">
            <a:extLst>
              <a:ext uri="{FF2B5EF4-FFF2-40B4-BE49-F238E27FC236}">
                <a16:creationId xmlns:a16="http://schemas.microsoft.com/office/drawing/2014/main" id="{BE232BC2-4D4E-8C10-EE7A-695072DA86A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DFB-AC85-475F-9A53-798C41B9FE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05452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Welcom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A4FB9-7E34-6FEE-D764-D11A008AC503}"/>
              </a:ext>
            </a:extLst>
          </p:cNvPr>
          <p:cNvSpPr>
            <a:spLocks noGrp="1"/>
          </p:cNvSpPr>
          <p:nvPr>
            <p:ph type="ctrTitle" hasCustomPrompt="1"/>
          </p:nvPr>
        </p:nvSpPr>
        <p:spPr>
          <a:xfrm>
            <a:off x="848360" y="1600199"/>
            <a:ext cx="9895840" cy="1655763"/>
          </a:xfrm>
        </p:spPr>
        <p:txBody>
          <a:bodyPr anchor="t">
            <a:noAutofit/>
          </a:bodyPr>
          <a:lstStyle>
            <a:lvl1pPr algn="l">
              <a:defRPr sz="6600" b="1" i="0">
                <a:latin typeface="Verdana" panose="020B0604030504040204" pitchFamily="34" charset="0"/>
                <a:ea typeface="Verdana" panose="020B0604030504040204" pitchFamily="34" charset="0"/>
                <a:cs typeface="Verdana" panose="020B0604030504040204" pitchFamily="34" charset="0"/>
              </a:defRPr>
            </a:lvl1pPr>
          </a:lstStyle>
          <a:p>
            <a:r>
              <a:rPr lang="en-US"/>
              <a:t>Welcome / Title Slide</a:t>
            </a:r>
          </a:p>
        </p:txBody>
      </p:sp>
      <p:sp>
        <p:nvSpPr>
          <p:cNvPr id="3" name="Subtitle 2">
            <a:extLst>
              <a:ext uri="{FF2B5EF4-FFF2-40B4-BE49-F238E27FC236}">
                <a16:creationId xmlns:a16="http://schemas.microsoft.com/office/drawing/2014/main" id="{5C306983-AB90-CF45-F4EA-A94A7E8412F2}"/>
              </a:ext>
            </a:extLst>
          </p:cNvPr>
          <p:cNvSpPr>
            <a:spLocks noGrp="1"/>
          </p:cNvSpPr>
          <p:nvPr>
            <p:ph type="subTitle" idx="1"/>
          </p:nvPr>
        </p:nvSpPr>
        <p:spPr>
          <a:xfrm>
            <a:off x="848360" y="344455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1512ACE2-98D7-69E8-FC67-A98F23B3C0C5}"/>
              </a:ext>
            </a:extLst>
          </p:cNvPr>
          <p:cNvSpPr txBox="1"/>
          <p:nvPr userDrawn="1"/>
        </p:nvSpPr>
        <p:spPr>
          <a:xfrm>
            <a:off x="8350980" y="6510874"/>
            <a:ext cx="3655461" cy="215444"/>
          </a:xfrm>
          <a:prstGeom prst="rect">
            <a:avLst/>
          </a:prstGeom>
          <a:noFill/>
        </p:spPr>
        <p:txBody>
          <a:bodyPr wrap="square" rtlCol="0">
            <a:spAutoFit/>
          </a:bodyPr>
          <a:lstStyle/>
          <a:p>
            <a:pPr algn="r"/>
            <a:r>
              <a:rPr lang="en-US" sz="800" b="0" i="0">
                <a:solidFill>
                  <a:schemeClr val="tx1"/>
                </a:solidFill>
                <a:latin typeface="Arial" panose="020B0604020202020204" pitchFamily="34" charset="0"/>
                <a:cs typeface="Arial" panose="020B0604020202020204" pitchFamily="34" charset="0"/>
              </a:rPr>
              <a:t>©  </a:t>
            </a:r>
            <a:r>
              <a:rPr lang="en-US" sz="800">
                <a:solidFill>
                  <a:schemeClr val="tx1"/>
                </a:solidFill>
                <a:latin typeface="Arial" panose="020B0604020202020204" pitchFamily="34" charset="0"/>
                <a:cs typeface="Arial" panose="020B0604020202020204" pitchFamily="34" charset="0"/>
              </a:rPr>
              <a:t>2025 Texas Association of School Boards, Inc. All rights reserved.</a:t>
            </a:r>
          </a:p>
        </p:txBody>
      </p:sp>
    </p:spTree>
    <p:extLst>
      <p:ext uri="{BB962C8B-B14F-4D97-AF65-F5344CB8AC3E}">
        <p14:creationId xmlns:p14="http://schemas.microsoft.com/office/powerpoint/2010/main" val="23743545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2" userDrawn="1">
          <p15:clr>
            <a:srgbClr val="FBAE40"/>
          </p15:clr>
        </p15:guide>
        <p15:guide id="3" pos="52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A4FB9-7E34-6FEE-D764-D11A008AC503}"/>
              </a:ext>
            </a:extLst>
          </p:cNvPr>
          <p:cNvSpPr>
            <a:spLocks noGrp="1"/>
          </p:cNvSpPr>
          <p:nvPr>
            <p:ph type="ctrTitle" hasCustomPrompt="1"/>
          </p:nvPr>
        </p:nvSpPr>
        <p:spPr>
          <a:xfrm>
            <a:off x="848360" y="1367155"/>
            <a:ext cx="9895840" cy="1655763"/>
          </a:xfrm>
        </p:spPr>
        <p:txBody>
          <a:bodyPr anchor="t">
            <a:noAutofit/>
          </a:bodyPr>
          <a:lstStyle>
            <a:lvl1pPr algn="l">
              <a:defRPr sz="6600" b="1" i="0">
                <a:latin typeface="Verdana" panose="020B0604030504040204" pitchFamily="34" charset="0"/>
                <a:ea typeface="Verdana" panose="020B0604030504040204" pitchFamily="34" charset="0"/>
                <a:cs typeface="Verdana" panose="020B0604030504040204" pitchFamily="34" charset="0"/>
              </a:defRPr>
            </a:lvl1pPr>
          </a:lstStyle>
          <a:p>
            <a:r>
              <a:rPr lang="en-US"/>
              <a:t>Thanks / Questions Slide</a:t>
            </a:r>
          </a:p>
        </p:txBody>
      </p:sp>
      <p:sp>
        <p:nvSpPr>
          <p:cNvPr id="3" name="Subtitle 2">
            <a:extLst>
              <a:ext uri="{FF2B5EF4-FFF2-40B4-BE49-F238E27FC236}">
                <a16:creationId xmlns:a16="http://schemas.microsoft.com/office/drawing/2014/main" id="{5C306983-AB90-CF45-F4EA-A94A7E8412F2}"/>
              </a:ext>
            </a:extLst>
          </p:cNvPr>
          <p:cNvSpPr>
            <a:spLocks noGrp="1"/>
          </p:cNvSpPr>
          <p:nvPr>
            <p:ph type="subTitle" idx="1"/>
          </p:nvPr>
        </p:nvSpPr>
        <p:spPr>
          <a:xfrm>
            <a:off x="848360" y="344455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8" name="Straight Connector 7">
            <a:extLst>
              <a:ext uri="{FF2B5EF4-FFF2-40B4-BE49-F238E27FC236}">
                <a16:creationId xmlns:a16="http://schemas.microsoft.com/office/drawing/2014/main" id="{F8854174-3801-1510-691F-B909A47C8288}"/>
              </a:ext>
            </a:extLst>
          </p:cNvPr>
          <p:cNvCxnSpPr/>
          <p:nvPr userDrawn="1"/>
        </p:nvCxnSpPr>
        <p:spPr>
          <a:xfrm>
            <a:off x="685800" y="1367155"/>
            <a:ext cx="0" cy="1844359"/>
          </a:xfrm>
          <a:prstGeom prst="line">
            <a:avLst/>
          </a:prstGeom>
          <a:ln w="28575">
            <a:solidFill>
              <a:srgbClr val="007CC2"/>
            </a:solidFill>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57B0FB96-6666-B6B8-C0F4-0787BBCA9B37}"/>
              </a:ext>
            </a:extLst>
          </p:cNvPr>
          <p:cNvSpPr txBox="1"/>
          <p:nvPr userDrawn="1"/>
        </p:nvSpPr>
        <p:spPr>
          <a:xfrm>
            <a:off x="9265920" y="6510874"/>
            <a:ext cx="2740522" cy="215444"/>
          </a:xfrm>
          <a:prstGeom prst="rect">
            <a:avLst/>
          </a:prstGeom>
          <a:noFill/>
        </p:spPr>
        <p:txBody>
          <a:bodyPr wrap="square" rtlCol="0">
            <a:spAutoFit/>
          </a:bodyPr>
          <a:lstStyle/>
          <a:p>
            <a:pPr algn="r"/>
            <a:r>
              <a:rPr lang="en-US" sz="800">
                <a:solidFill>
                  <a:schemeClr val="tx1"/>
                </a:solidFill>
                <a:latin typeface="Arial" panose="020B0604020202020204" pitchFamily="34" charset="0"/>
                <a:cs typeface="Arial" panose="020B0604020202020204" pitchFamily="34" charset="0"/>
              </a:rPr>
              <a:t>©</a:t>
            </a:r>
            <a:r>
              <a:rPr lang="en-US" sz="800" baseline="0">
                <a:solidFill>
                  <a:schemeClr val="tx1"/>
                </a:solidFill>
                <a:latin typeface="Arial" panose="020B0604020202020204" pitchFamily="34" charset="0"/>
                <a:cs typeface="Arial" panose="020B0604020202020204" pitchFamily="34" charset="0"/>
              </a:rPr>
              <a:t> </a:t>
            </a:r>
            <a:r>
              <a:rPr lang="en-US" sz="800">
                <a:latin typeface="Arial" panose="020B0604020202020204" pitchFamily="34" charset="0"/>
                <a:cs typeface="Arial" panose="020B0604020202020204" pitchFamily="34" charset="0"/>
              </a:rPr>
              <a:t>2025 TASB, Inc. All rights reserved</a:t>
            </a:r>
            <a:r>
              <a:rPr lang="en-US" sz="800" baseline="0">
                <a:solidFill>
                  <a:schemeClr val="tx1"/>
                </a:solidFill>
                <a:latin typeface="Arial" panose="020B0604020202020204" pitchFamily="34" charset="0"/>
                <a:cs typeface="Arial" panose="020B0604020202020204" pitchFamily="34" charset="0"/>
              </a:rPr>
              <a:t>.</a:t>
            </a:r>
            <a:endParaRPr lang="en-US"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77107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2" userDrawn="1">
          <p15:clr>
            <a:srgbClr val="FBAE40"/>
          </p15:clr>
        </p15:guide>
        <p15:guide id="3" pos="52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Welcom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291A101-85C1-1861-DF58-D2F3F110D847}"/>
              </a:ext>
            </a:extLst>
          </p:cNvPr>
          <p:cNvSpPr/>
          <p:nvPr userDrawn="1"/>
        </p:nvSpPr>
        <p:spPr>
          <a:xfrm>
            <a:off x="0" y="0"/>
            <a:ext cx="12192000" cy="2735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2A4FB9-7E34-6FEE-D764-D11A008AC503}"/>
              </a:ext>
            </a:extLst>
          </p:cNvPr>
          <p:cNvSpPr>
            <a:spLocks noGrp="1"/>
          </p:cNvSpPr>
          <p:nvPr>
            <p:ph type="ctrTitle" hasCustomPrompt="1"/>
          </p:nvPr>
        </p:nvSpPr>
        <p:spPr>
          <a:xfrm>
            <a:off x="848360" y="890993"/>
            <a:ext cx="9895840" cy="1844359"/>
          </a:xfrm>
        </p:spPr>
        <p:txBody>
          <a:bodyPr anchor="t">
            <a:noAutofit/>
          </a:bodyPr>
          <a:lstStyle>
            <a:lvl1pPr algn="l">
              <a:defRPr sz="6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Welcome / Title Slide</a:t>
            </a:r>
          </a:p>
        </p:txBody>
      </p:sp>
      <p:sp>
        <p:nvSpPr>
          <p:cNvPr id="3" name="Subtitle 2">
            <a:extLst>
              <a:ext uri="{FF2B5EF4-FFF2-40B4-BE49-F238E27FC236}">
                <a16:creationId xmlns:a16="http://schemas.microsoft.com/office/drawing/2014/main" id="{5C306983-AB90-CF45-F4EA-A94A7E8412F2}"/>
              </a:ext>
            </a:extLst>
          </p:cNvPr>
          <p:cNvSpPr>
            <a:spLocks noGrp="1"/>
          </p:cNvSpPr>
          <p:nvPr>
            <p:ph type="subTitle" idx="1"/>
          </p:nvPr>
        </p:nvSpPr>
        <p:spPr>
          <a:xfrm>
            <a:off x="848360" y="2975212"/>
            <a:ext cx="9144000" cy="294618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8" name="Straight Connector 7">
            <a:extLst>
              <a:ext uri="{FF2B5EF4-FFF2-40B4-BE49-F238E27FC236}">
                <a16:creationId xmlns:a16="http://schemas.microsoft.com/office/drawing/2014/main" id="{F8854174-3801-1510-691F-B909A47C8288}"/>
              </a:ext>
            </a:extLst>
          </p:cNvPr>
          <p:cNvCxnSpPr/>
          <p:nvPr userDrawn="1"/>
        </p:nvCxnSpPr>
        <p:spPr>
          <a:xfrm>
            <a:off x="685800" y="890993"/>
            <a:ext cx="0" cy="1844359"/>
          </a:xfrm>
          <a:prstGeom prst="line">
            <a:avLst/>
          </a:prstGeom>
          <a:ln w="28575">
            <a:solidFill>
              <a:schemeClr val="bg1"/>
            </a:solidFill>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12B5E832-60A3-0FD3-84A6-F2486954968C}"/>
              </a:ext>
            </a:extLst>
          </p:cNvPr>
          <p:cNvSpPr txBox="1"/>
          <p:nvPr userDrawn="1"/>
        </p:nvSpPr>
        <p:spPr>
          <a:xfrm>
            <a:off x="8350980" y="6510874"/>
            <a:ext cx="3655461" cy="215444"/>
          </a:xfrm>
          <a:prstGeom prst="rect">
            <a:avLst/>
          </a:prstGeom>
          <a:noFill/>
        </p:spPr>
        <p:txBody>
          <a:bodyPr wrap="square" rtlCol="0">
            <a:spAutoFit/>
          </a:bodyPr>
          <a:lstStyle/>
          <a:p>
            <a:pPr algn="r"/>
            <a:r>
              <a:rPr lang="en-US" sz="800" b="0" i="0">
                <a:solidFill>
                  <a:schemeClr val="tx1"/>
                </a:solidFill>
                <a:latin typeface="Arial" panose="020B0604020202020204" pitchFamily="34" charset="0"/>
                <a:cs typeface="Arial" panose="020B0604020202020204" pitchFamily="34" charset="0"/>
              </a:rPr>
              <a:t>©  </a:t>
            </a:r>
            <a:r>
              <a:rPr lang="en-US" sz="800">
                <a:solidFill>
                  <a:schemeClr val="tx1"/>
                </a:solidFill>
                <a:latin typeface="Arial" panose="020B0604020202020204" pitchFamily="34" charset="0"/>
                <a:cs typeface="Arial" panose="020B0604020202020204" pitchFamily="34" charset="0"/>
              </a:rPr>
              <a:t>2025 Texas Association of School Boards, Inc. All rights reserved.</a:t>
            </a:r>
          </a:p>
        </p:txBody>
      </p:sp>
    </p:spTree>
    <p:extLst>
      <p:ext uri="{BB962C8B-B14F-4D97-AF65-F5344CB8AC3E}">
        <p14:creationId xmlns:p14="http://schemas.microsoft.com/office/powerpoint/2010/main" val="38860725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2" userDrawn="1">
          <p15:clr>
            <a:srgbClr val="FBAE40"/>
          </p15:clr>
        </p15:guide>
        <p15:guide id="3" pos="52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A3675B-50E3-A072-7AFB-F028838FCD20}"/>
              </a:ext>
            </a:extLst>
          </p:cNvPr>
          <p:cNvSpPr/>
          <p:nvPr userDrawn="1"/>
        </p:nvSpPr>
        <p:spPr>
          <a:xfrm>
            <a:off x="0" y="0"/>
            <a:ext cx="12192000" cy="34067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EB0825-B069-E35E-308F-A8841CCCF60B}"/>
              </a:ext>
            </a:extLst>
          </p:cNvPr>
          <p:cNvSpPr>
            <a:spLocks noGrp="1"/>
          </p:cNvSpPr>
          <p:nvPr>
            <p:ph type="title"/>
          </p:nvPr>
        </p:nvSpPr>
        <p:spPr>
          <a:xfrm>
            <a:off x="831850" y="1059657"/>
            <a:ext cx="10515600" cy="2150903"/>
          </a:xfrm>
        </p:spPr>
        <p:txBody>
          <a:bodyPr anchor="t"/>
          <a:lstStyle>
            <a:lvl1pPr>
              <a:defRPr sz="6000" b="1">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7350B68E-9616-5ED2-5D9F-0A4475F1A333}"/>
              </a:ext>
            </a:extLst>
          </p:cNvPr>
          <p:cNvSpPr>
            <a:spLocks noGrp="1"/>
          </p:cNvSpPr>
          <p:nvPr>
            <p:ph type="body" idx="1"/>
          </p:nvPr>
        </p:nvSpPr>
        <p:spPr>
          <a:xfrm>
            <a:off x="831850" y="3657600"/>
            <a:ext cx="10515600" cy="208976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CA4FB66F-EEAC-4057-2FDA-C33E7F7A5FCA}"/>
              </a:ext>
            </a:extLst>
          </p:cNvPr>
          <p:cNvCxnSpPr>
            <a:cxnSpLocks/>
          </p:cNvCxnSpPr>
          <p:nvPr userDrawn="1"/>
        </p:nvCxnSpPr>
        <p:spPr>
          <a:xfrm>
            <a:off x="685800" y="1059657"/>
            <a:ext cx="0" cy="2384901"/>
          </a:xfrm>
          <a:prstGeom prst="line">
            <a:avLst/>
          </a:prstGeom>
          <a:ln w="28575">
            <a:solidFill>
              <a:schemeClr val="bg1"/>
            </a:solidFill>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5734C634-230A-4100-E5D3-EC52894CFC9D}"/>
              </a:ext>
            </a:extLst>
          </p:cNvPr>
          <p:cNvSpPr txBox="1"/>
          <p:nvPr userDrawn="1"/>
        </p:nvSpPr>
        <p:spPr>
          <a:xfrm>
            <a:off x="9265920" y="6510874"/>
            <a:ext cx="2740522" cy="215444"/>
          </a:xfrm>
          <a:prstGeom prst="rect">
            <a:avLst/>
          </a:prstGeom>
          <a:noFill/>
        </p:spPr>
        <p:txBody>
          <a:bodyPr wrap="square" rtlCol="0">
            <a:spAutoFit/>
          </a:bodyPr>
          <a:lstStyle/>
          <a:p>
            <a:pPr algn="r"/>
            <a:r>
              <a:rPr lang="en-US" sz="800">
                <a:solidFill>
                  <a:schemeClr val="tx1"/>
                </a:solidFill>
                <a:latin typeface="Arial" panose="020B0604020202020204" pitchFamily="34" charset="0"/>
                <a:cs typeface="Arial" panose="020B0604020202020204" pitchFamily="34" charset="0"/>
              </a:rPr>
              <a:t>©</a:t>
            </a:r>
            <a:r>
              <a:rPr lang="en-US" sz="800" baseline="0">
                <a:solidFill>
                  <a:schemeClr val="tx1"/>
                </a:solidFill>
                <a:latin typeface="Arial" panose="020B0604020202020204" pitchFamily="34" charset="0"/>
                <a:cs typeface="Arial" panose="020B0604020202020204" pitchFamily="34" charset="0"/>
              </a:rPr>
              <a:t> </a:t>
            </a:r>
            <a:r>
              <a:rPr lang="en-US" sz="800">
                <a:latin typeface="Arial" panose="020B0604020202020204" pitchFamily="34" charset="0"/>
                <a:cs typeface="Arial" panose="020B0604020202020204" pitchFamily="34" charset="0"/>
              </a:rPr>
              <a:t>2025 TASB, Inc. All rights reserved</a:t>
            </a:r>
            <a:r>
              <a:rPr lang="en-US" sz="800" baseline="0">
                <a:solidFill>
                  <a:schemeClr val="tx1"/>
                </a:solidFill>
                <a:latin typeface="Arial" panose="020B0604020202020204" pitchFamily="34" charset="0"/>
                <a:cs typeface="Arial" panose="020B0604020202020204" pitchFamily="34" charset="0"/>
              </a:rPr>
              <a:t>.</a:t>
            </a:r>
            <a:endParaRPr lang="en-US"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772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0594083-02E8-9031-3A1D-6CBFBF4BB173}"/>
              </a:ext>
            </a:extLst>
          </p:cNvPr>
          <p:cNvSpPr/>
          <p:nvPr userDrawn="1"/>
        </p:nvSpPr>
        <p:spPr>
          <a:xfrm>
            <a:off x="0" y="0"/>
            <a:ext cx="12192000" cy="18416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678074-23C6-3096-AF58-8BC64CA8C814}"/>
              </a:ext>
            </a:extLst>
          </p:cNvPr>
          <p:cNvSpPr>
            <a:spLocks noGrp="1"/>
          </p:cNvSpPr>
          <p:nvPr>
            <p:ph type="title"/>
          </p:nvPr>
        </p:nvSpPr>
        <p:spPr>
          <a:xfrm>
            <a:off x="838200" y="890992"/>
            <a:ext cx="10977880" cy="799696"/>
          </a:xfrm>
        </p:spPr>
        <p:txBody>
          <a:bodyPr/>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ABF5E74-4BBB-A5F5-4FE0-32E1D842F4AD}"/>
              </a:ext>
            </a:extLst>
          </p:cNvPr>
          <p:cNvSpPr>
            <a:spLocks noGrp="1"/>
          </p:cNvSpPr>
          <p:nvPr>
            <p:ph idx="1"/>
          </p:nvPr>
        </p:nvSpPr>
        <p:spPr>
          <a:xfrm>
            <a:off x="838200" y="2021841"/>
            <a:ext cx="10977880" cy="36880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0AB058F8-FD6C-C947-7C9A-C9DBCE0FB0D5}"/>
              </a:ext>
            </a:extLst>
          </p:cNvPr>
          <p:cNvSpPr txBox="1"/>
          <p:nvPr userDrawn="1"/>
        </p:nvSpPr>
        <p:spPr>
          <a:xfrm>
            <a:off x="9265920" y="6510874"/>
            <a:ext cx="2740522" cy="215444"/>
          </a:xfrm>
          <a:prstGeom prst="rect">
            <a:avLst/>
          </a:prstGeom>
          <a:noFill/>
        </p:spPr>
        <p:txBody>
          <a:bodyPr wrap="square" rtlCol="0">
            <a:spAutoFit/>
          </a:bodyPr>
          <a:lstStyle/>
          <a:p>
            <a:pPr algn="r"/>
            <a:r>
              <a:rPr lang="en-US" sz="800">
                <a:solidFill>
                  <a:schemeClr val="tx1"/>
                </a:solidFill>
                <a:latin typeface="Arial" panose="020B0604020202020204" pitchFamily="34" charset="0"/>
                <a:cs typeface="Arial" panose="020B0604020202020204" pitchFamily="34" charset="0"/>
              </a:rPr>
              <a:t>©</a:t>
            </a:r>
            <a:r>
              <a:rPr lang="en-US" sz="800" baseline="0">
                <a:solidFill>
                  <a:schemeClr val="tx1"/>
                </a:solidFill>
                <a:latin typeface="Arial" panose="020B0604020202020204" pitchFamily="34" charset="0"/>
                <a:cs typeface="Arial" panose="020B0604020202020204" pitchFamily="34" charset="0"/>
              </a:rPr>
              <a:t> </a:t>
            </a:r>
            <a:r>
              <a:rPr lang="en-US" sz="800">
                <a:latin typeface="Arial" panose="020B0604020202020204" pitchFamily="34" charset="0"/>
                <a:cs typeface="Arial" panose="020B0604020202020204" pitchFamily="34" charset="0"/>
              </a:rPr>
              <a:t>2025 TASB, Inc. All rights reserved</a:t>
            </a:r>
            <a:r>
              <a:rPr lang="en-US" sz="800" baseline="0">
                <a:solidFill>
                  <a:schemeClr val="tx1"/>
                </a:solidFill>
                <a:latin typeface="Arial" panose="020B0604020202020204" pitchFamily="34" charset="0"/>
                <a:cs typeface="Arial" panose="020B0604020202020204" pitchFamily="34" charset="0"/>
              </a:rPr>
              <a:t>.</a:t>
            </a:r>
            <a:endParaRPr lang="en-US"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5300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A3C95E-30E5-B84B-8D65-BF4E38BE1651}"/>
              </a:ext>
            </a:extLst>
          </p:cNvPr>
          <p:cNvSpPr/>
          <p:nvPr userDrawn="1"/>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6508F3-D1B3-4A1E-731A-5AA64FB16B42}"/>
              </a:ext>
            </a:extLst>
          </p:cNvPr>
          <p:cNvSpPr>
            <a:spLocks noGrp="1"/>
          </p:cNvSpPr>
          <p:nvPr>
            <p:ph type="title"/>
          </p:nvPr>
        </p:nvSpPr>
        <p:spPr>
          <a:xfrm>
            <a:off x="838200" y="776288"/>
            <a:ext cx="10515600" cy="914400"/>
          </a:xfrm>
        </p:spPr>
        <p:txBody>
          <a:bodyPr/>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BB66E81-4480-A203-026E-CFFC7887B760}"/>
              </a:ext>
            </a:extLst>
          </p:cNvPr>
          <p:cNvSpPr>
            <a:spLocks noGrp="1"/>
          </p:cNvSpPr>
          <p:nvPr>
            <p:ph sz="half" idx="1"/>
          </p:nvPr>
        </p:nvSpPr>
        <p:spPr>
          <a:xfrm>
            <a:off x="838200" y="1844362"/>
            <a:ext cx="5684520" cy="39366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D903E0-7566-7CC6-29DB-172FF8598FFC}"/>
              </a:ext>
            </a:extLst>
          </p:cNvPr>
          <p:cNvSpPr>
            <a:spLocks noGrp="1"/>
          </p:cNvSpPr>
          <p:nvPr>
            <p:ph sz="half" idx="2"/>
          </p:nvPr>
        </p:nvSpPr>
        <p:spPr>
          <a:xfrm>
            <a:off x="6172200" y="1844362"/>
            <a:ext cx="5684520" cy="39366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A24C60BE-AC78-B1EA-04F2-CB5E4AADE2F0}"/>
              </a:ext>
            </a:extLst>
          </p:cNvPr>
          <p:cNvSpPr txBox="1"/>
          <p:nvPr userDrawn="1"/>
        </p:nvSpPr>
        <p:spPr>
          <a:xfrm>
            <a:off x="9265920" y="6510874"/>
            <a:ext cx="2740522" cy="215444"/>
          </a:xfrm>
          <a:prstGeom prst="rect">
            <a:avLst/>
          </a:prstGeom>
          <a:noFill/>
        </p:spPr>
        <p:txBody>
          <a:bodyPr wrap="square" rtlCol="0">
            <a:spAutoFit/>
          </a:bodyPr>
          <a:lstStyle/>
          <a:p>
            <a:pPr algn="r"/>
            <a:r>
              <a:rPr lang="en-US" sz="800">
                <a:solidFill>
                  <a:schemeClr val="tx1"/>
                </a:solidFill>
                <a:latin typeface="Arial" panose="020B0604020202020204" pitchFamily="34" charset="0"/>
                <a:cs typeface="Arial" panose="020B0604020202020204" pitchFamily="34" charset="0"/>
              </a:rPr>
              <a:t>©</a:t>
            </a:r>
            <a:r>
              <a:rPr lang="en-US" sz="800" baseline="0">
                <a:solidFill>
                  <a:schemeClr val="tx1"/>
                </a:solidFill>
                <a:latin typeface="Arial" panose="020B0604020202020204" pitchFamily="34" charset="0"/>
                <a:cs typeface="Arial" panose="020B0604020202020204" pitchFamily="34" charset="0"/>
              </a:rPr>
              <a:t> </a:t>
            </a:r>
            <a:r>
              <a:rPr lang="en-US" sz="800">
                <a:latin typeface="Arial" panose="020B0604020202020204" pitchFamily="34" charset="0"/>
                <a:cs typeface="Arial" panose="020B0604020202020204" pitchFamily="34" charset="0"/>
              </a:rPr>
              <a:t>2025 TASB, Inc. All rights reserved</a:t>
            </a:r>
            <a:r>
              <a:rPr lang="en-US" sz="800" baseline="0">
                <a:solidFill>
                  <a:schemeClr val="tx1"/>
                </a:solidFill>
                <a:latin typeface="Arial" panose="020B0604020202020204" pitchFamily="34" charset="0"/>
                <a:cs typeface="Arial" panose="020B0604020202020204" pitchFamily="34" charset="0"/>
              </a:rPr>
              <a:t>.</a:t>
            </a:r>
            <a:endParaRPr lang="en-US"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7995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E77AA5-EAFC-D161-F340-85BB03D668E2}"/>
              </a:ext>
            </a:extLst>
          </p:cNvPr>
          <p:cNvSpPr/>
          <p:nvPr userDrawn="1"/>
        </p:nvSpPr>
        <p:spPr>
          <a:xfrm>
            <a:off x="0" y="0"/>
            <a:ext cx="12192000" cy="1904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C14E5B-56F3-85B8-EC31-DE5A5E694C49}"/>
              </a:ext>
            </a:extLst>
          </p:cNvPr>
          <p:cNvSpPr>
            <a:spLocks noGrp="1"/>
          </p:cNvSpPr>
          <p:nvPr>
            <p:ph type="title"/>
          </p:nvPr>
        </p:nvSpPr>
        <p:spPr>
          <a:xfrm>
            <a:off x="838200" y="578485"/>
            <a:ext cx="10515600" cy="1325563"/>
          </a:xfrm>
        </p:spPr>
        <p:txBody>
          <a:bodyPr/>
          <a:lstStyle>
            <a:lvl1pPr>
              <a:defRPr b="1">
                <a:solidFill>
                  <a:schemeClr val="bg1"/>
                </a:solidFill>
              </a:defRPr>
            </a:lvl1pPr>
          </a:lstStyle>
          <a:p>
            <a:r>
              <a:rPr lang="en-US"/>
              <a:t>Click to edit Master title style</a:t>
            </a:r>
          </a:p>
        </p:txBody>
      </p:sp>
      <p:sp>
        <p:nvSpPr>
          <p:cNvPr id="4" name="TextBox 3">
            <a:extLst>
              <a:ext uri="{FF2B5EF4-FFF2-40B4-BE49-F238E27FC236}">
                <a16:creationId xmlns:a16="http://schemas.microsoft.com/office/drawing/2014/main" id="{2498457D-B6A3-B209-15A7-658168E4337C}"/>
              </a:ext>
            </a:extLst>
          </p:cNvPr>
          <p:cNvSpPr txBox="1"/>
          <p:nvPr userDrawn="1"/>
        </p:nvSpPr>
        <p:spPr>
          <a:xfrm>
            <a:off x="9265920" y="6510874"/>
            <a:ext cx="2740522" cy="215444"/>
          </a:xfrm>
          <a:prstGeom prst="rect">
            <a:avLst/>
          </a:prstGeom>
          <a:noFill/>
        </p:spPr>
        <p:txBody>
          <a:bodyPr wrap="square" rtlCol="0">
            <a:spAutoFit/>
          </a:bodyPr>
          <a:lstStyle/>
          <a:p>
            <a:pPr algn="r"/>
            <a:r>
              <a:rPr lang="en-US" sz="800">
                <a:solidFill>
                  <a:schemeClr val="tx1"/>
                </a:solidFill>
                <a:latin typeface="Arial" panose="020B0604020202020204" pitchFamily="34" charset="0"/>
                <a:cs typeface="Arial" panose="020B0604020202020204" pitchFamily="34" charset="0"/>
              </a:rPr>
              <a:t>©</a:t>
            </a:r>
            <a:r>
              <a:rPr lang="en-US" sz="800" baseline="0">
                <a:solidFill>
                  <a:schemeClr val="tx1"/>
                </a:solidFill>
                <a:latin typeface="Arial" panose="020B0604020202020204" pitchFamily="34" charset="0"/>
                <a:cs typeface="Arial" panose="020B0604020202020204" pitchFamily="34" charset="0"/>
              </a:rPr>
              <a:t> </a:t>
            </a:r>
            <a:r>
              <a:rPr lang="en-US" sz="800">
                <a:latin typeface="Arial" panose="020B0604020202020204" pitchFamily="34" charset="0"/>
                <a:cs typeface="Arial" panose="020B0604020202020204" pitchFamily="34" charset="0"/>
              </a:rPr>
              <a:t>2025 TASB, Inc. All rights reserved</a:t>
            </a:r>
            <a:r>
              <a:rPr lang="en-US" sz="800" baseline="0">
                <a:solidFill>
                  <a:schemeClr val="tx1"/>
                </a:solidFill>
                <a:latin typeface="Arial" panose="020B0604020202020204" pitchFamily="34" charset="0"/>
                <a:cs typeface="Arial" panose="020B0604020202020204" pitchFamily="34" charset="0"/>
              </a:rPr>
              <a:t>.</a:t>
            </a:r>
            <a:endParaRPr lang="en-US"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120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4E1314-BE97-1BDC-7B6A-8AF1CC591C3D}"/>
              </a:ext>
            </a:extLst>
          </p:cNvPr>
          <p:cNvSpPr txBox="1"/>
          <p:nvPr userDrawn="1"/>
        </p:nvSpPr>
        <p:spPr>
          <a:xfrm>
            <a:off x="9265920" y="6510874"/>
            <a:ext cx="2740522" cy="215444"/>
          </a:xfrm>
          <a:prstGeom prst="rect">
            <a:avLst/>
          </a:prstGeom>
          <a:noFill/>
        </p:spPr>
        <p:txBody>
          <a:bodyPr wrap="square" rtlCol="0">
            <a:spAutoFit/>
          </a:bodyPr>
          <a:lstStyle/>
          <a:p>
            <a:pPr algn="r"/>
            <a:r>
              <a:rPr lang="en-US" sz="800">
                <a:solidFill>
                  <a:schemeClr val="tx1"/>
                </a:solidFill>
                <a:latin typeface="Arial" panose="020B0604020202020204" pitchFamily="34" charset="0"/>
                <a:cs typeface="Arial" panose="020B0604020202020204" pitchFamily="34" charset="0"/>
              </a:rPr>
              <a:t>©</a:t>
            </a:r>
            <a:r>
              <a:rPr lang="en-US" sz="800" baseline="0">
                <a:solidFill>
                  <a:schemeClr val="tx1"/>
                </a:solidFill>
                <a:latin typeface="Arial" panose="020B0604020202020204" pitchFamily="34" charset="0"/>
                <a:cs typeface="Arial" panose="020B0604020202020204" pitchFamily="34" charset="0"/>
              </a:rPr>
              <a:t> </a:t>
            </a:r>
            <a:r>
              <a:rPr lang="en-US" sz="800">
                <a:latin typeface="Arial" panose="020B0604020202020204" pitchFamily="34" charset="0"/>
                <a:cs typeface="Arial" panose="020B0604020202020204" pitchFamily="34" charset="0"/>
              </a:rPr>
              <a:t>2025 TASB, Inc. All rights reserved</a:t>
            </a:r>
            <a:r>
              <a:rPr lang="en-US" sz="800" baseline="0">
                <a:solidFill>
                  <a:schemeClr val="tx1"/>
                </a:solidFill>
                <a:latin typeface="Arial" panose="020B0604020202020204" pitchFamily="34" charset="0"/>
                <a:cs typeface="Arial" panose="020B0604020202020204" pitchFamily="34" charset="0"/>
              </a:rPr>
              <a:t>.</a:t>
            </a:r>
            <a:endParaRPr lang="en-US"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3291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63A4070-6D89-97BE-B96D-FF86C2478691}"/>
              </a:ext>
            </a:extLst>
          </p:cNvPr>
          <p:cNvSpPr/>
          <p:nvPr userDrawn="1"/>
        </p:nvSpPr>
        <p:spPr>
          <a:xfrm>
            <a:off x="0" y="0"/>
            <a:ext cx="5076963" cy="59213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92505A-14D7-4670-5C10-9DE9D8596458}"/>
              </a:ext>
            </a:extLst>
          </p:cNvPr>
          <p:cNvSpPr>
            <a:spLocks noGrp="1"/>
          </p:cNvSpPr>
          <p:nvPr>
            <p:ph type="title"/>
          </p:nvPr>
        </p:nvSpPr>
        <p:spPr>
          <a:xfrm>
            <a:off x="839788" y="680720"/>
            <a:ext cx="3932237" cy="1376680"/>
          </a:xfrm>
        </p:spPr>
        <p:txBody>
          <a:bodyPr anchor="t"/>
          <a:lstStyle>
            <a:lvl1pPr>
              <a:defRPr sz="32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54C68A6-6E19-86FC-148A-F6092FE2DEE0}"/>
              </a:ext>
            </a:extLst>
          </p:cNvPr>
          <p:cNvSpPr>
            <a:spLocks noGrp="1"/>
          </p:cNvSpPr>
          <p:nvPr>
            <p:ph idx="1"/>
          </p:nvPr>
        </p:nvSpPr>
        <p:spPr>
          <a:xfrm>
            <a:off x="5415280" y="680719"/>
            <a:ext cx="6458268" cy="50591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011FF9-A2A8-7C2F-8E37-623860083EBF}"/>
              </a:ext>
            </a:extLst>
          </p:cNvPr>
          <p:cNvSpPr>
            <a:spLocks noGrp="1"/>
          </p:cNvSpPr>
          <p:nvPr>
            <p:ph type="body" sz="half" idx="2"/>
          </p:nvPr>
        </p:nvSpPr>
        <p:spPr>
          <a:xfrm>
            <a:off x="839788" y="2261149"/>
            <a:ext cx="3932237" cy="347870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C03F9219-9847-4D2F-2E74-2862131F8D02}"/>
              </a:ext>
            </a:extLst>
          </p:cNvPr>
          <p:cNvCxnSpPr>
            <a:cxnSpLocks/>
          </p:cNvCxnSpPr>
          <p:nvPr userDrawn="1"/>
        </p:nvCxnSpPr>
        <p:spPr>
          <a:xfrm flipV="1">
            <a:off x="685800" y="2261149"/>
            <a:ext cx="0" cy="3478702"/>
          </a:xfrm>
          <a:prstGeom prst="line">
            <a:avLst/>
          </a:prstGeom>
          <a:ln w="28575">
            <a:solidFill>
              <a:schemeClr val="bg1"/>
            </a:solidFill>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5E6CE70E-81E7-E16C-3E29-DBEA714A32DE}"/>
              </a:ext>
            </a:extLst>
          </p:cNvPr>
          <p:cNvSpPr txBox="1"/>
          <p:nvPr userDrawn="1"/>
        </p:nvSpPr>
        <p:spPr>
          <a:xfrm>
            <a:off x="9265920" y="6510874"/>
            <a:ext cx="2740522" cy="215444"/>
          </a:xfrm>
          <a:prstGeom prst="rect">
            <a:avLst/>
          </a:prstGeom>
          <a:noFill/>
        </p:spPr>
        <p:txBody>
          <a:bodyPr wrap="square" rtlCol="0">
            <a:spAutoFit/>
          </a:bodyPr>
          <a:lstStyle/>
          <a:p>
            <a:pPr algn="r"/>
            <a:r>
              <a:rPr lang="en-US" sz="800">
                <a:solidFill>
                  <a:schemeClr val="tx1"/>
                </a:solidFill>
                <a:latin typeface="Arial" panose="020B0604020202020204" pitchFamily="34" charset="0"/>
                <a:cs typeface="Arial" panose="020B0604020202020204" pitchFamily="34" charset="0"/>
              </a:rPr>
              <a:t>©</a:t>
            </a:r>
            <a:r>
              <a:rPr lang="en-US" sz="800" baseline="0">
                <a:solidFill>
                  <a:schemeClr val="tx1"/>
                </a:solidFill>
                <a:latin typeface="Arial" panose="020B0604020202020204" pitchFamily="34" charset="0"/>
                <a:cs typeface="Arial" panose="020B0604020202020204" pitchFamily="34" charset="0"/>
              </a:rPr>
              <a:t> </a:t>
            </a:r>
            <a:r>
              <a:rPr lang="en-US" sz="800">
                <a:latin typeface="Arial" panose="020B0604020202020204" pitchFamily="34" charset="0"/>
                <a:cs typeface="Arial" panose="020B0604020202020204" pitchFamily="34" charset="0"/>
              </a:rPr>
              <a:t>2025 TASB, Inc. All rights reserved</a:t>
            </a:r>
            <a:r>
              <a:rPr lang="en-US" sz="800" baseline="0">
                <a:solidFill>
                  <a:schemeClr val="tx1"/>
                </a:solidFill>
                <a:latin typeface="Arial" panose="020B0604020202020204" pitchFamily="34" charset="0"/>
                <a:cs typeface="Arial" panose="020B0604020202020204" pitchFamily="34" charset="0"/>
              </a:rPr>
              <a:t>.</a:t>
            </a:r>
            <a:endParaRPr lang="en-US"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0031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D5F809-1BFA-1AB2-4029-1319DAF8ACF2}"/>
              </a:ext>
            </a:extLst>
          </p:cNvPr>
          <p:cNvSpPr/>
          <p:nvPr userDrawn="1"/>
        </p:nvSpPr>
        <p:spPr>
          <a:xfrm>
            <a:off x="0" y="0"/>
            <a:ext cx="5076963" cy="59213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9368CC2E-658B-E3BD-EA86-7A4ABD83E2FA}"/>
              </a:ext>
            </a:extLst>
          </p:cNvPr>
          <p:cNvSpPr>
            <a:spLocks noGrp="1"/>
          </p:cNvSpPr>
          <p:nvPr>
            <p:ph type="pic" idx="1"/>
          </p:nvPr>
        </p:nvSpPr>
        <p:spPr>
          <a:xfrm>
            <a:off x="5183188" y="680720"/>
            <a:ext cx="6541452" cy="50495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Title 1">
            <a:extLst>
              <a:ext uri="{FF2B5EF4-FFF2-40B4-BE49-F238E27FC236}">
                <a16:creationId xmlns:a16="http://schemas.microsoft.com/office/drawing/2014/main" id="{1349737B-82EF-FADD-4D39-DE4143D7DFCC}"/>
              </a:ext>
            </a:extLst>
          </p:cNvPr>
          <p:cNvSpPr>
            <a:spLocks noGrp="1"/>
          </p:cNvSpPr>
          <p:nvPr>
            <p:ph type="title"/>
          </p:nvPr>
        </p:nvSpPr>
        <p:spPr>
          <a:xfrm>
            <a:off x="839788" y="680720"/>
            <a:ext cx="3932237" cy="1376680"/>
          </a:xfrm>
        </p:spPr>
        <p:txBody>
          <a:bodyPr anchor="t"/>
          <a:lstStyle>
            <a:lvl1pPr>
              <a:defRPr sz="3200" b="1">
                <a:solidFill>
                  <a:schemeClr val="bg1"/>
                </a:solidFill>
              </a:defRPr>
            </a:lvl1pPr>
          </a:lstStyle>
          <a:p>
            <a:r>
              <a:rPr lang="en-US"/>
              <a:t>Click to edit Master title style</a:t>
            </a:r>
          </a:p>
        </p:txBody>
      </p:sp>
      <p:sp>
        <p:nvSpPr>
          <p:cNvPr id="11" name="Text Placeholder 3">
            <a:extLst>
              <a:ext uri="{FF2B5EF4-FFF2-40B4-BE49-F238E27FC236}">
                <a16:creationId xmlns:a16="http://schemas.microsoft.com/office/drawing/2014/main" id="{833BFA25-9F48-E119-3C64-3713242B5250}"/>
              </a:ext>
            </a:extLst>
          </p:cNvPr>
          <p:cNvSpPr>
            <a:spLocks noGrp="1"/>
          </p:cNvSpPr>
          <p:nvPr>
            <p:ph type="body" sz="half" idx="2"/>
          </p:nvPr>
        </p:nvSpPr>
        <p:spPr>
          <a:xfrm>
            <a:off x="839788" y="2261149"/>
            <a:ext cx="3932237" cy="347870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2" name="Straight Connector 11">
            <a:extLst>
              <a:ext uri="{FF2B5EF4-FFF2-40B4-BE49-F238E27FC236}">
                <a16:creationId xmlns:a16="http://schemas.microsoft.com/office/drawing/2014/main" id="{68499B0D-145B-E7EB-60EB-E523BFEE3764}"/>
              </a:ext>
            </a:extLst>
          </p:cNvPr>
          <p:cNvCxnSpPr>
            <a:cxnSpLocks/>
          </p:cNvCxnSpPr>
          <p:nvPr userDrawn="1"/>
        </p:nvCxnSpPr>
        <p:spPr>
          <a:xfrm flipV="1">
            <a:off x="685800" y="2261149"/>
            <a:ext cx="0" cy="3478702"/>
          </a:xfrm>
          <a:prstGeom prst="line">
            <a:avLst/>
          </a:prstGeom>
          <a:ln w="28575">
            <a:solidFill>
              <a:schemeClr val="bg1"/>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0F402965-7173-D491-14EC-7985F6A38398}"/>
              </a:ext>
            </a:extLst>
          </p:cNvPr>
          <p:cNvSpPr txBox="1"/>
          <p:nvPr userDrawn="1"/>
        </p:nvSpPr>
        <p:spPr>
          <a:xfrm>
            <a:off x="9265920" y="6510874"/>
            <a:ext cx="2740522" cy="215444"/>
          </a:xfrm>
          <a:prstGeom prst="rect">
            <a:avLst/>
          </a:prstGeom>
          <a:noFill/>
        </p:spPr>
        <p:txBody>
          <a:bodyPr wrap="square" rtlCol="0">
            <a:spAutoFit/>
          </a:bodyPr>
          <a:lstStyle/>
          <a:p>
            <a:pPr algn="r"/>
            <a:r>
              <a:rPr lang="en-US" sz="800">
                <a:solidFill>
                  <a:schemeClr val="tx1"/>
                </a:solidFill>
                <a:latin typeface="Arial" panose="020B0604020202020204" pitchFamily="34" charset="0"/>
                <a:cs typeface="Arial" panose="020B0604020202020204" pitchFamily="34" charset="0"/>
              </a:rPr>
              <a:t>©</a:t>
            </a:r>
            <a:r>
              <a:rPr lang="en-US" sz="800" baseline="0">
                <a:solidFill>
                  <a:schemeClr val="tx1"/>
                </a:solidFill>
                <a:latin typeface="Arial" panose="020B0604020202020204" pitchFamily="34" charset="0"/>
                <a:cs typeface="Arial" panose="020B0604020202020204" pitchFamily="34" charset="0"/>
              </a:rPr>
              <a:t> </a:t>
            </a:r>
            <a:r>
              <a:rPr lang="en-US" sz="800">
                <a:latin typeface="Arial" panose="020B0604020202020204" pitchFamily="34" charset="0"/>
                <a:cs typeface="Arial" panose="020B0604020202020204" pitchFamily="34" charset="0"/>
              </a:rPr>
              <a:t>2025 TASB, Inc. All rights reserved</a:t>
            </a:r>
            <a:r>
              <a:rPr lang="en-US" sz="800" baseline="0">
                <a:solidFill>
                  <a:schemeClr val="tx1"/>
                </a:solidFill>
                <a:latin typeface="Arial" panose="020B0604020202020204" pitchFamily="34" charset="0"/>
                <a:cs typeface="Arial" panose="020B0604020202020204" pitchFamily="34" charset="0"/>
              </a:rPr>
              <a:t>.</a:t>
            </a:r>
            <a:endParaRPr lang="en-US"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2277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s/Closing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AEF252-C157-4144-327E-D2B1056C44B1}"/>
              </a:ext>
            </a:extLst>
          </p:cNvPr>
          <p:cNvSpPr/>
          <p:nvPr userDrawn="1"/>
        </p:nvSpPr>
        <p:spPr>
          <a:xfrm>
            <a:off x="0" y="10647"/>
            <a:ext cx="12192000" cy="302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2A4FB9-7E34-6FEE-D764-D11A008AC503}"/>
              </a:ext>
            </a:extLst>
          </p:cNvPr>
          <p:cNvSpPr>
            <a:spLocks noGrp="1"/>
          </p:cNvSpPr>
          <p:nvPr>
            <p:ph type="ctrTitle" hasCustomPrompt="1"/>
          </p:nvPr>
        </p:nvSpPr>
        <p:spPr>
          <a:xfrm>
            <a:off x="848360" y="915108"/>
            <a:ext cx="9895840" cy="2114695"/>
          </a:xfrm>
        </p:spPr>
        <p:txBody>
          <a:bodyPr anchor="t">
            <a:noAutofit/>
          </a:bodyPr>
          <a:lstStyle>
            <a:lvl1pPr algn="l">
              <a:defRPr sz="6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Thanks / Questions Slide</a:t>
            </a:r>
          </a:p>
        </p:txBody>
      </p:sp>
      <p:sp>
        <p:nvSpPr>
          <p:cNvPr id="3" name="Subtitle 2">
            <a:extLst>
              <a:ext uri="{FF2B5EF4-FFF2-40B4-BE49-F238E27FC236}">
                <a16:creationId xmlns:a16="http://schemas.microsoft.com/office/drawing/2014/main" id="{5C306983-AB90-CF45-F4EA-A94A7E8412F2}"/>
              </a:ext>
            </a:extLst>
          </p:cNvPr>
          <p:cNvSpPr>
            <a:spLocks noGrp="1"/>
          </p:cNvSpPr>
          <p:nvPr>
            <p:ph type="subTitle" idx="1"/>
          </p:nvPr>
        </p:nvSpPr>
        <p:spPr>
          <a:xfrm>
            <a:off x="848360" y="3407265"/>
            <a:ext cx="9144000" cy="211469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8" name="Straight Connector 7">
            <a:extLst>
              <a:ext uri="{FF2B5EF4-FFF2-40B4-BE49-F238E27FC236}">
                <a16:creationId xmlns:a16="http://schemas.microsoft.com/office/drawing/2014/main" id="{F8854174-3801-1510-691F-B909A47C8288}"/>
              </a:ext>
            </a:extLst>
          </p:cNvPr>
          <p:cNvCxnSpPr>
            <a:cxnSpLocks/>
          </p:cNvCxnSpPr>
          <p:nvPr userDrawn="1"/>
        </p:nvCxnSpPr>
        <p:spPr>
          <a:xfrm>
            <a:off x="685800" y="915108"/>
            <a:ext cx="0" cy="2114695"/>
          </a:xfrm>
          <a:prstGeom prst="line">
            <a:avLst/>
          </a:prstGeom>
          <a:ln w="28575">
            <a:solidFill>
              <a:schemeClr val="bg1"/>
            </a:solidFill>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AA668AAD-98B4-A360-2740-0E7D780FEA08}"/>
              </a:ext>
            </a:extLst>
          </p:cNvPr>
          <p:cNvSpPr txBox="1"/>
          <p:nvPr userDrawn="1"/>
        </p:nvSpPr>
        <p:spPr>
          <a:xfrm>
            <a:off x="9265920" y="6510874"/>
            <a:ext cx="2740522" cy="215444"/>
          </a:xfrm>
          <a:prstGeom prst="rect">
            <a:avLst/>
          </a:prstGeom>
          <a:noFill/>
        </p:spPr>
        <p:txBody>
          <a:bodyPr wrap="square" rtlCol="0">
            <a:spAutoFit/>
          </a:bodyPr>
          <a:lstStyle/>
          <a:p>
            <a:pPr algn="r"/>
            <a:r>
              <a:rPr lang="en-US" sz="800">
                <a:solidFill>
                  <a:schemeClr val="tx1"/>
                </a:solidFill>
                <a:latin typeface="Arial" panose="020B0604020202020204" pitchFamily="34" charset="0"/>
                <a:cs typeface="Arial" panose="020B0604020202020204" pitchFamily="34" charset="0"/>
              </a:rPr>
              <a:t>©</a:t>
            </a:r>
            <a:r>
              <a:rPr lang="en-US" sz="800" baseline="0">
                <a:solidFill>
                  <a:schemeClr val="tx1"/>
                </a:solidFill>
                <a:latin typeface="Arial" panose="020B0604020202020204" pitchFamily="34" charset="0"/>
                <a:cs typeface="Arial" panose="020B0604020202020204" pitchFamily="34" charset="0"/>
              </a:rPr>
              <a:t> </a:t>
            </a:r>
            <a:r>
              <a:rPr lang="en-US" sz="800">
                <a:latin typeface="Arial" panose="020B0604020202020204" pitchFamily="34" charset="0"/>
                <a:cs typeface="Arial" panose="020B0604020202020204" pitchFamily="34" charset="0"/>
              </a:rPr>
              <a:t>2025 TASB, Inc. All rights reserved</a:t>
            </a:r>
            <a:r>
              <a:rPr lang="en-US" sz="800" baseline="0">
                <a:solidFill>
                  <a:schemeClr val="tx1"/>
                </a:solidFill>
                <a:latin typeface="Arial" panose="020B0604020202020204" pitchFamily="34" charset="0"/>
                <a:cs typeface="Arial" panose="020B0604020202020204" pitchFamily="34" charset="0"/>
              </a:rPr>
              <a:t>.</a:t>
            </a:r>
            <a:endParaRPr lang="en-US"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97825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2" userDrawn="1">
          <p15:clr>
            <a:srgbClr val="FBAE40"/>
          </p15:clr>
        </p15:guide>
        <p15:guide id="3" pos="5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0825-B069-E35E-308F-A8841CCCF60B}"/>
              </a:ext>
            </a:extLst>
          </p:cNvPr>
          <p:cNvSpPr>
            <a:spLocks noGrp="1"/>
          </p:cNvSpPr>
          <p:nvPr>
            <p:ph type="title" hasCustomPrompt="1"/>
          </p:nvPr>
        </p:nvSpPr>
        <p:spPr>
          <a:xfrm>
            <a:off x="518160" y="1516858"/>
            <a:ext cx="330200" cy="335280"/>
          </a:xfrm>
        </p:spPr>
        <p:txBody>
          <a:bodyPr anchor="t">
            <a:normAutofit/>
          </a:bodyPr>
          <a:lstStyle>
            <a:lvl1pPr>
              <a:defRPr sz="1800" b="1"/>
            </a:lvl1pPr>
          </a:lstStyle>
          <a:p>
            <a:r>
              <a:rPr lang="en-US"/>
              <a:t>1</a:t>
            </a:r>
          </a:p>
        </p:txBody>
      </p:sp>
      <p:cxnSp>
        <p:nvCxnSpPr>
          <p:cNvPr id="9" name="Straight Connector 8">
            <a:extLst>
              <a:ext uri="{FF2B5EF4-FFF2-40B4-BE49-F238E27FC236}">
                <a16:creationId xmlns:a16="http://schemas.microsoft.com/office/drawing/2014/main" id="{CA4FB66F-EEAC-4057-2FDA-C33E7F7A5FCA}"/>
              </a:ext>
            </a:extLst>
          </p:cNvPr>
          <p:cNvCxnSpPr>
            <a:cxnSpLocks/>
          </p:cNvCxnSpPr>
          <p:nvPr userDrawn="1"/>
        </p:nvCxnSpPr>
        <p:spPr>
          <a:xfrm>
            <a:off x="838200" y="1516858"/>
            <a:ext cx="0" cy="3969542"/>
          </a:xfrm>
          <a:prstGeom prst="line">
            <a:avLst/>
          </a:prstGeom>
          <a:ln w="28575">
            <a:solidFill>
              <a:srgbClr val="007CC2"/>
            </a:solidFill>
          </a:ln>
        </p:spPr>
        <p:style>
          <a:lnRef idx="1">
            <a:schemeClr val="accent2"/>
          </a:lnRef>
          <a:fillRef idx="0">
            <a:schemeClr val="accent2"/>
          </a:fillRef>
          <a:effectRef idx="0">
            <a:schemeClr val="accent2"/>
          </a:effectRef>
          <a:fontRef idx="minor">
            <a:schemeClr val="tx1"/>
          </a:fontRef>
        </p:style>
      </p:cxnSp>
      <p:sp>
        <p:nvSpPr>
          <p:cNvPr id="12" name="Text Placeholder 11">
            <a:extLst>
              <a:ext uri="{FF2B5EF4-FFF2-40B4-BE49-F238E27FC236}">
                <a16:creationId xmlns:a16="http://schemas.microsoft.com/office/drawing/2014/main" id="{62989FC2-F636-60AC-3A16-2E2B13485672}"/>
              </a:ext>
            </a:extLst>
          </p:cNvPr>
          <p:cNvSpPr>
            <a:spLocks noGrp="1"/>
          </p:cNvSpPr>
          <p:nvPr>
            <p:ph type="body" sz="quarter" idx="11"/>
          </p:nvPr>
        </p:nvSpPr>
        <p:spPr>
          <a:xfrm>
            <a:off x="947737" y="1520192"/>
            <a:ext cx="10406043" cy="334963"/>
          </a:xfrm>
        </p:spPr>
        <p:txBody>
          <a:bodyPr anchor="ctr">
            <a:noAutofit/>
          </a:bodyPr>
          <a:lstStyle>
            <a:lvl1pPr marL="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6">
            <a:extLst>
              <a:ext uri="{FF2B5EF4-FFF2-40B4-BE49-F238E27FC236}">
                <a16:creationId xmlns:a16="http://schemas.microsoft.com/office/drawing/2014/main" id="{5572AFBD-BA57-8C52-7FDB-E12C39779D74}"/>
              </a:ext>
            </a:extLst>
          </p:cNvPr>
          <p:cNvSpPr>
            <a:spLocks noGrp="1"/>
          </p:cNvSpPr>
          <p:nvPr>
            <p:ph type="body" sz="quarter" idx="12" hasCustomPrompt="1"/>
          </p:nvPr>
        </p:nvSpPr>
        <p:spPr>
          <a:xfrm>
            <a:off x="847725" y="639763"/>
            <a:ext cx="10506075" cy="690562"/>
          </a:xfrm>
        </p:spPr>
        <p:txBody>
          <a:bodyPr>
            <a:normAutofit/>
          </a:bodyPr>
          <a:lstStyle>
            <a:lvl1pPr marL="0" indent="0">
              <a:buNone/>
              <a:defRPr sz="3200" b="1" i="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9" name="Text Placeholder 11">
            <a:extLst>
              <a:ext uri="{FF2B5EF4-FFF2-40B4-BE49-F238E27FC236}">
                <a16:creationId xmlns:a16="http://schemas.microsoft.com/office/drawing/2014/main" id="{A8227AAA-412A-54EF-2E67-3CA3BEF23DC0}"/>
              </a:ext>
            </a:extLst>
          </p:cNvPr>
          <p:cNvSpPr>
            <a:spLocks noGrp="1"/>
          </p:cNvSpPr>
          <p:nvPr>
            <p:ph type="body" sz="quarter" idx="13"/>
          </p:nvPr>
        </p:nvSpPr>
        <p:spPr>
          <a:xfrm>
            <a:off x="947737" y="1997712"/>
            <a:ext cx="10406043" cy="334963"/>
          </a:xfrm>
        </p:spPr>
        <p:txBody>
          <a:bodyPr anchor="ctr">
            <a:noAutofit/>
          </a:bodyPr>
          <a:lstStyle>
            <a:lvl1pPr marL="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20" name="Text Placeholder 11">
            <a:extLst>
              <a:ext uri="{FF2B5EF4-FFF2-40B4-BE49-F238E27FC236}">
                <a16:creationId xmlns:a16="http://schemas.microsoft.com/office/drawing/2014/main" id="{FEC875B9-C099-39E2-7F5E-4E416BB37593}"/>
              </a:ext>
            </a:extLst>
          </p:cNvPr>
          <p:cNvSpPr>
            <a:spLocks noGrp="1"/>
          </p:cNvSpPr>
          <p:nvPr>
            <p:ph type="body" sz="quarter" idx="14"/>
          </p:nvPr>
        </p:nvSpPr>
        <p:spPr>
          <a:xfrm>
            <a:off x="947737" y="2495552"/>
            <a:ext cx="10406043" cy="334963"/>
          </a:xfrm>
        </p:spPr>
        <p:txBody>
          <a:bodyPr anchor="ctr">
            <a:noAutofit/>
          </a:bodyPr>
          <a:lstStyle>
            <a:lvl1pPr marL="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21" name="Text Placeholder 11">
            <a:extLst>
              <a:ext uri="{FF2B5EF4-FFF2-40B4-BE49-F238E27FC236}">
                <a16:creationId xmlns:a16="http://schemas.microsoft.com/office/drawing/2014/main" id="{26EEDD57-7B85-BA5B-420D-B92B07B459F5}"/>
              </a:ext>
            </a:extLst>
          </p:cNvPr>
          <p:cNvSpPr>
            <a:spLocks noGrp="1"/>
          </p:cNvSpPr>
          <p:nvPr>
            <p:ph type="body" sz="quarter" idx="15"/>
          </p:nvPr>
        </p:nvSpPr>
        <p:spPr>
          <a:xfrm>
            <a:off x="947737" y="2973072"/>
            <a:ext cx="10406043" cy="334963"/>
          </a:xfrm>
        </p:spPr>
        <p:txBody>
          <a:bodyPr anchor="ctr">
            <a:noAutofit/>
          </a:bodyPr>
          <a:lstStyle>
            <a:lvl1pPr marL="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22" name="Text Placeholder 11">
            <a:extLst>
              <a:ext uri="{FF2B5EF4-FFF2-40B4-BE49-F238E27FC236}">
                <a16:creationId xmlns:a16="http://schemas.microsoft.com/office/drawing/2014/main" id="{66EB6B26-1143-8B6D-E733-33997B76B27F}"/>
              </a:ext>
            </a:extLst>
          </p:cNvPr>
          <p:cNvSpPr>
            <a:spLocks noGrp="1"/>
          </p:cNvSpPr>
          <p:nvPr>
            <p:ph type="body" sz="quarter" idx="16"/>
          </p:nvPr>
        </p:nvSpPr>
        <p:spPr>
          <a:xfrm>
            <a:off x="947737" y="3481072"/>
            <a:ext cx="10406043" cy="334963"/>
          </a:xfrm>
        </p:spPr>
        <p:txBody>
          <a:bodyPr anchor="ctr">
            <a:noAutofit/>
          </a:bodyPr>
          <a:lstStyle>
            <a:lvl1pPr marL="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24" name="Text Placeholder 23">
            <a:extLst>
              <a:ext uri="{FF2B5EF4-FFF2-40B4-BE49-F238E27FC236}">
                <a16:creationId xmlns:a16="http://schemas.microsoft.com/office/drawing/2014/main" id="{F6DD2069-23DF-E5FA-BA50-6AC033AC4467}"/>
              </a:ext>
            </a:extLst>
          </p:cNvPr>
          <p:cNvSpPr>
            <a:spLocks noGrp="1"/>
          </p:cNvSpPr>
          <p:nvPr>
            <p:ph type="body" sz="quarter" idx="17" hasCustomPrompt="1"/>
          </p:nvPr>
        </p:nvSpPr>
        <p:spPr>
          <a:xfrm>
            <a:off x="517525" y="1975471"/>
            <a:ext cx="320675" cy="334963"/>
          </a:xfrm>
        </p:spPr>
        <p:txBody>
          <a:bodyPr/>
          <a:lstStyle>
            <a:lvl1pPr marL="0" indent="0">
              <a:buNone/>
              <a:defRPr sz="1800" b="1"/>
            </a:lvl1pPr>
          </a:lstStyle>
          <a:p>
            <a:pPr lvl="0"/>
            <a:r>
              <a:rPr lang="en-US"/>
              <a:t>2</a:t>
            </a:r>
          </a:p>
        </p:txBody>
      </p:sp>
      <p:sp>
        <p:nvSpPr>
          <p:cNvPr id="25" name="Text Placeholder 23">
            <a:extLst>
              <a:ext uri="{FF2B5EF4-FFF2-40B4-BE49-F238E27FC236}">
                <a16:creationId xmlns:a16="http://schemas.microsoft.com/office/drawing/2014/main" id="{9F7D1A59-61F1-9D87-713E-0E8DEF2FD086}"/>
              </a:ext>
            </a:extLst>
          </p:cNvPr>
          <p:cNvSpPr>
            <a:spLocks noGrp="1"/>
          </p:cNvSpPr>
          <p:nvPr>
            <p:ph type="body" sz="quarter" idx="18" hasCustomPrompt="1"/>
          </p:nvPr>
        </p:nvSpPr>
        <p:spPr>
          <a:xfrm>
            <a:off x="517525" y="2486217"/>
            <a:ext cx="320675" cy="334963"/>
          </a:xfrm>
        </p:spPr>
        <p:txBody>
          <a:bodyPr/>
          <a:lstStyle>
            <a:lvl1pPr marL="0" indent="0">
              <a:buNone/>
              <a:defRPr sz="1800" b="1"/>
            </a:lvl1pPr>
          </a:lstStyle>
          <a:p>
            <a:pPr lvl="0"/>
            <a:r>
              <a:rPr lang="en-US"/>
              <a:t>3</a:t>
            </a:r>
          </a:p>
        </p:txBody>
      </p:sp>
      <p:sp>
        <p:nvSpPr>
          <p:cNvPr id="26" name="Text Placeholder 23">
            <a:extLst>
              <a:ext uri="{FF2B5EF4-FFF2-40B4-BE49-F238E27FC236}">
                <a16:creationId xmlns:a16="http://schemas.microsoft.com/office/drawing/2014/main" id="{B0C11D04-38D2-E29E-53A0-778EFF5670FE}"/>
              </a:ext>
            </a:extLst>
          </p:cNvPr>
          <p:cNvSpPr>
            <a:spLocks noGrp="1"/>
          </p:cNvSpPr>
          <p:nvPr>
            <p:ph type="body" sz="quarter" idx="19" hasCustomPrompt="1"/>
          </p:nvPr>
        </p:nvSpPr>
        <p:spPr>
          <a:xfrm>
            <a:off x="517525" y="2964011"/>
            <a:ext cx="320675" cy="334963"/>
          </a:xfrm>
        </p:spPr>
        <p:txBody>
          <a:bodyPr/>
          <a:lstStyle>
            <a:lvl1pPr marL="0" indent="0">
              <a:buNone/>
              <a:defRPr sz="1800" b="1"/>
            </a:lvl1pPr>
          </a:lstStyle>
          <a:p>
            <a:pPr lvl="0"/>
            <a:r>
              <a:rPr lang="en-US"/>
              <a:t>4</a:t>
            </a:r>
          </a:p>
        </p:txBody>
      </p:sp>
      <p:sp>
        <p:nvSpPr>
          <p:cNvPr id="27" name="Text Placeholder 23">
            <a:extLst>
              <a:ext uri="{FF2B5EF4-FFF2-40B4-BE49-F238E27FC236}">
                <a16:creationId xmlns:a16="http://schemas.microsoft.com/office/drawing/2014/main" id="{D4B5AFBF-C253-1783-52A8-AB50835E1C85}"/>
              </a:ext>
            </a:extLst>
          </p:cNvPr>
          <p:cNvSpPr>
            <a:spLocks noGrp="1"/>
          </p:cNvSpPr>
          <p:nvPr>
            <p:ph type="body" sz="quarter" idx="20" hasCustomPrompt="1"/>
          </p:nvPr>
        </p:nvSpPr>
        <p:spPr>
          <a:xfrm>
            <a:off x="517525" y="3466519"/>
            <a:ext cx="320675" cy="334963"/>
          </a:xfrm>
        </p:spPr>
        <p:txBody>
          <a:bodyPr/>
          <a:lstStyle>
            <a:lvl1pPr marL="0" indent="0">
              <a:buNone/>
              <a:defRPr sz="1800" b="1"/>
            </a:lvl1pPr>
          </a:lstStyle>
          <a:p>
            <a:pPr lvl="0"/>
            <a:r>
              <a:rPr lang="en-US"/>
              <a:t>5</a:t>
            </a:r>
          </a:p>
        </p:txBody>
      </p:sp>
      <p:sp>
        <p:nvSpPr>
          <p:cNvPr id="3" name="TextBox 2">
            <a:extLst>
              <a:ext uri="{FF2B5EF4-FFF2-40B4-BE49-F238E27FC236}">
                <a16:creationId xmlns:a16="http://schemas.microsoft.com/office/drawing/2014/main" id="{2B9F13CB-025E-4C82-3EEC-BCC0C33F747C}"/>
              </a:ext>
            </a:extLst>
          </p:cNvPr>
          <p:cNvSpPr txBox="1"/>
          <p:nvPr userDrawn="1"/>
        </p:nvSpPr>
        <p:spPr>
          <a:xfrm>
            <a:off x="9265920" y="6510874"/>
            <a:ext cx="2740522" cy="215444"/>
          </a:xfrm>
          <a:prstGeom prst="rect">
            <a:avLst/>
          </a:prstGeom>
          <a:noFill/>
        </p:spPr>
        <p:txBody>
          <a:bodyPr wrap="square" rtlCol="0">
            <a:spAutoFit/>
          </a:bodyPr>
          <a:lstStyle/>
          <a:p>
            <a:pPr algn="r"/>
            <a:r>
              <a:rPr lang="en-US" sz="800">
                <a:solidFill>
                  <a:schemeClr val="tx1"/>
                </a:solidFill>
                <a:latin typeface="Arial" panose="020B0604020202020204" pitchFamily="34" charset="0"/>
                <a:cs typeface="Arial" panose="020B0604020202020204" pitchFamily="34" charset="0"/>
              </a:rPr>
              <a:t>©</a:t>
            </a:r>
            <a:r>
              <a:rPr lang="en-US" sz="800" baseline="0">
                <a:solidFill>
                  <a:schemeClr val="tx1"/>
                </a:solidFill>
                <a:latin typeface="Arial" panose="020B0604020202020204" pitchFamily="34" charset="0"/>
                <a:cs typeface="Arial" panose="020B0604020202020204" pitchFamily="34" charset="0"/>
              </a:rPr>
              <a:t> </a:t>
            </a:r>
            <a:r>
              <a:rPr lang="en-US" sz="800">
                <a:latin typeface="Arial" panose="020B0604020202020204" pitchFamily="34" charset="0"/>
                <a:cs typeface="Arial" panose="020B0604020202020204" pitchFamily="34" charset="0"/>
              </a:rPr>
              <a:t>2025 TASB, Inc. All rights reserved</a:t>
            </a:r>
            <a:r>
              <a:rPr lang="en-US" sz="800" baseline="0">
                <a:solidFill>
                  <a:schemeClr val="tx1"/>
                </a:solidFill>
                <a:latin typeface="Arial" panose="020B0604020202020204" pitchFamily="34" charset="0"/>
                <a:cs typeface="Arial" panose="020B0604020202020204" pitchFamily="34" charset="0"/>
              </a:rPr>
              <a:t>.</a:t>
            </a:r>
            <a:endParaRPr lang="en-US"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5449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ro/Welcom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A4FB9-7E34-6FEE-D764-D11A008AC503}"/>
              </a:ext>
            </a:extLst>
          </p:cNvPr>
          <p:cNvSpPr>
            <a:spLocks noGrp="1"/>
          </p:cNvSpPr>
          <p:nvPr>
            <p:ph type="ctrTitle" hasCustomPrompt="1"/>
          </p:nvPr>
        </p:nvSpPr>
        <p:spPr>
          <a:xfrm>
            <a:off x="848360" y="1600199"/>
            <a:ext cx="10005164" cy="1844359"/>
          </a:xfrm>
        </p:spPr>
        <p:txBody>
          <a:bodyPr anchor="t">
            <a:noAutofit/>
          </a:bodyPr>
          <a:lstStyle>
            <a:lvl1pPr algn="l">
              <a:defRPr sz="6600" b="1" i="0">
                <a:latin typeface="Verdana" panose="020B0604030504040204" pitchFamily="34" charset="0"/>
                <a:ea typeface="Verdana" panose="020B0604030504040204" pitchFamily="34" charset="0"/>
                <a:cs typeface="Verdana" panose="020B0604030504040204" pitchFamily="34" charset="0"/>
              </a:defRPr>
            </a:lvl1pPr>
          </a:lstStyle>
          <a:p>
            <a:r>
              <a:rPr lang="en-US"/>
              <a:t>Welcome / Title Slide</a:t>
            </a:r>
          </a:p>
        </p:txBody>
      </p:sp>
      <p:sp>
        <p:nvSpPr>
          <p:cNvPr id="3" name="Subtitle 2">
            <a:extLst>
              <a:ext uri="{FF2B5EF4-FFF2-40B4-BE49-F238E27FC236}">
                <a16:creationId xmlns:a16="http://schemas.microsoft.com/office/drawing/2014/main" id="{5C306983-AB90-CF45-F4EA-A94A7E8412F2}"/>
              </a:ext>
            </a:extLst>
          </p:cNvPr>
          <p:cNvSpPr>
            <a:spLocks noGrp="1"/>
          </p:cNvSpPr>
          <p:nvPr>
            <p:ph type="subTitle" idx="1"/>
          </p:nvPr>
        </p:nvSpPr>
        <p:spPr>
          <a:xfrm>
            <a:off x="848360" y="3741187"/>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8" name="Straight Connector 7">
            <a:extLst>
              <a:ext uri="{FF2B5EF4-FFF2-40B4-BE49-F238E27FC236}">
                <a16:creationId xmlns:a16="http://schemas.microsoft.com/office/drawing/2014/main" id="{F8854174-3801-1510-691F-B909A47C8288}"/>
              </a:ext>
            </a:extLst>
          </p:cNvPr>
          <p:cNvCxnSpPr/>
          <p:nvPr userDrawn="1"/>
        </p:nvCxnSpPr>
        <p:spPr>
          <a:xfrm>
            <a:off x="685800" y="1600199"/>
            <a:ext cx="0" cy="1844359"/>
          </a:xfrm>
          <a:prstGeom prst="line">
            <a:avLst/>
          </a:prstGeom>
          <a:ln w="28575">
            <a:solidFill>
              <a:srgbClr val="FADC27"/>
            </a:solidFill>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2FDCDF8C-7866-0E6A-4320-D751D86BEE96}"/>
              </a:ext>
            </a:extLst>
          </p:cNvPr>
          <p:cNvSpPr txBox="1"/>
          <p:nvPr userDrawn="1"/>
        </p:nvSpPr>
        <p:spPr>
          <a:xfrm>
            <a:off x="9265920" y="6510874"/>
            <a:ext cx="2740522" cy="215444"/>
          </a:xfrm>
          <a:prstGeom prst="rect">
            <a:avLst/>
          </a:prstGeom>
          <a:noFill/>
        </p:spPr>
        <p:txBody>
          <a:bodyPr wrap="square" rtlCol="0">
            <a:spAutoFit/>
          </a:bodyPr>
          <a:lstStyle/>
          <a:p>
            <a:pPr algn="r"/>
            <a:r>
              <a:rPr lang="en-US" sz="800">
                <a:solidFill>
                  <a:schemeClr val="tx1"/>
                </a:solidFill>
                <a:latin typeface="Arial" panose="020B0604020202020204" pitchFamily="34" charset="0"/>
                <a:cs typeface="Arial" panose="020B0604020202020204" pitchFamily="34" charset="0"/>
              </a:rPr>
              <a:t>©</a:t>
            </a:r>
            <a:r>
              <a:rPr lang="en-US" sz="800" baseline="0">
                <a:solidFill>
                  <a:schemeClr val="tx1"/>
                </a:solidFill>
                <a:latin typeface="Arial" panose="020B0604020202020204" pitchFamily="34" charset="0"/>
                <a:cs typeface="Arial" panose="020B0604020202020204" pitchFamily="34" charset="0"/>
              </a:rPr>
              <a:t> </a:t>
            </a:r>
            <a:r>
              <a:rPr lang="en-US" sz="800">
                <a:latin typeface="Arial" panose="020B0604020202020204" pitchFamily="34" charset="0"/>
                <a:cs typeface="Arial" panose="020B0604020202020204" pitchFamily="34" charset="0"/>
              </a:rPr>
              <a:t>2025 TASB, Inc. All rights reserved</a:t>
            </a:r>
            <a:r>
              <a:rPr lang="en-US" sz="800" baseline="0">
                <a:solidFill>
                  <a:schemeClr val="tx1"/>
                </a:solidFill>
                <a:latin typeface="Arial" panose="020B0604020202020204" pitchFamily="34" charset="0"/>
                <a:cs typeface="Arial" panose="020B0604020202020204" pitchFamily="34" charset="0"/>
              </a:rPr>
              <a:t>.</a:t>
            </a:r>
            <a:endParaRPr lang="en-US"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23119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2" userDrawn="1">
          <p15:clr>
            <a:srgbClr val="FBAE40"/>
          </p15:clr>
        </p15:guide>
        <p15:guide id="3" pos="52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0825-B069-E35E-308F-A8841CCCF60B}"/>
              </a:ext>
            </a:extLst>
          </p:cNvPr>
          <p:cNvSpPr>
            <a:spLocks noGrp="1"/>
          </p:cNvSpPr>
          <p:nvPr>
            <p:ph type="title" hasCustomPrompt="1"/>
          </p:nvPr>
        </p:nvSpPr>
        <p:spPr>
          <a:xfrm>
            <a:off x="518160" y="1516858"/>
            <a:ext cx="330200" cy="335280"/>
          </a:xfrm>
        </p:spPr>
        <p:txBody>
          <a:bodyPr anchor="t">
            <a:normAutofit/>
          </a:bodyPr>
          <a:lstStyle>
            <a:lvl1pPr>
              <a:defRPr sz="1800" b="1"/>
            </a:lvl1pPr>
          </a:lstStyle>
          <a:p>
            <a:r>
              <a:rPr lang="en-US"/>
              <a:t>1</a:t>
            </a:r>
          </a:p>
        </p:txBody>
      </p:sp>
      <p:cxnSp>
        <p:nvCxnSpPr>
          <p:cNvPr id="9" name="Straight Connector 8">
            <a:extLst>
              <a:ext uri="{FF2B5EF4-FFF2-40B4-BE49-F238E27FC236}">
                <a16:creationId xmlns:a16="http://schemas.microsoft.com/office/drawing/2014/main" id="{CA4FB66F-EEAC-4057-2FDA-C33E7F7A5FCA}"/>
              </a:ext>
            </a:extLst>
          </p:cNvPr>
          <p:cNvCxnSpPr>
            <a:cxnSpLocks/>
          </p:cNvCxnSpPr>
          <p:nvPr userDrawn="1"/>
        </p:nvCxnSpPr>
        <p:spPr>
          <a:xfrm>
            <a:off x="838200" y="1516858"/>
            <a:ext cx="0" cy="3969542"/>
          </a:xfrm>
          <a:prstGeom prst="line">
            <a:avLst/>
          </a:prstGeom>
          <a:ln w="28575">
            <a:solidFill>
              <a:srgbClr val="FADC27"/>
            </a:solidFill>
          </a:ln>
        </p:spPr>
        <p:style>
          <a:lnRef idx="1">
            <a:schemeClr val="accent2"/>
          </a:lnRef>
          <a:fillRef idx="0">
            <a:schemeClr val="accent2"/>
          </a:fillRef>
          <a:effectRef idx="0">
            <a:schemeClr val="accent2"/>
          </a:effectRef>
          <a:fontRef idx="minor">
            <a:schemeClr val="tx1"/>
          </a:fontRef>
        </p:style>
      </p:cxnSp>
      <p:sp>
        <p:nvSpPr>
          <p:cNvPr id="12" name="Text Placeholder 11">
            <a:extLst>
              <a:ext uri="{FF2B5EF4-FFF2-40B4-BE49-F238E27FC236}">
                <a16:creationId xmlns:a16="http://schemas.microsoft.com/office/drawing/2014/main" id="{62989FC2-F636-60AC-3A16-2E2B13485672}"/>
              </a:ext>
            </a:extLst>
          </p:cNvPr>
          <p:cNvSpPr>
            <a:spLocks noGrp="1"/>
          </p:cNvSpPr>
          <p:nvPr>
            <p:ph type="body" sz="quarter" idx="11"/>
          </p:nvPr>
        </p:nvSpPr>
        <p:spPr>
          <a:xfrm>
            <a:off x="947737" y="1520192"/>
            <a:ext cx="10406043" cy="334963"/>
          </a:xfrm>
        </p:spPr>
        <p:txBody>
          <a:bodyPr anchor="ctr">
            <a:noAutofit/>
          </a:bodyPr>
          <a:lstStyle>
            <a:lvl1pPr marL="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6">
            <a:extLst>
              <a:ext uri="{FF2B5EF4-FFF2-40B4-BE49-F238E27FC236}">
                <a16:creationId xmlns:a16="http://schemas.microsoft.com/office/drawing/2014/main" id="{5572AFBD-BA57-8C52-7FDB-E12C39779D74}"/>
              </a:ext>
            </a:extLst>
          </p:cNvPr>
          <p:cNvSpPr>
            <a:spLocks noGrp="1"/>
          </p:cNvSpPr>
          <p:nvPr>
            <p:ph type="body" sz="quarter" idx="12" hasCustomPrompt="1"/>
          </p:nvPr>
        </p:nvSpPr>
        <p:spPr>
          <a:xfrm>
            <a:off x="847725" y="639763"/>
            <a:ext cx="10506075" cy="690562"/>
          </a:xfrm>
        </p:spPr>
        <p:txBody>
          <a:bodyPr>
            <a:normAutofit/>
          </a:bodyPr>
          <a:lstStyle>
            <a:lvl1pPr marL="0" indent="0">
              <a:buNone/>
              <a:defRPr sz="3200" b="1" i="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9" name="Text Placeholder 11">
            <a:extLst>
              <a:ext uri="{FF2B5EF4-FFF2-40B4-BE49-F238E27FC236}">
                <a16:creationId xmlns:a16="http://schemas.microsoft.com/office/drawing/2014/main" id="{A8227AAA-412A-54EF-2E67-3CA3BEF23DC0}"/>
              </a:ext>
            </a:extLst>
          </p:cNvPr>
          <p:cNvSpPr>
            <a:spLocks noGrp="1"/>
          </p:cNvSpPr>
          <p:nvPr>
            <p:ph type="body" sz="quarter" idx="13"/>
          </p:nvPr>
        </p:nvSpPr>
        <p:spPr>
          <a:xfrm>
            <a:off x="947737" y="1997712"/>
            <a:ext cx="10406043" cy="334963"/>
          </a:xfrm>
        </p:spPr>
        <p:txBody>
          <a:bodyPr anchor="ctr">
            <a:noAutofit/>
          </a:bodyPr>
          <a:lstStyle>
            <a:lvl1pPr marL="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20" name="Text Placeholder 11">
            <a:extLst>
              <a:ext uri="{FF2B5EF4-FFF2-40B4-BE49-F238E27FC236}">
                <a16:creationId xmlns:a16="http://schemas.microsoft.com/office/drawing/2014/main" id="{FEC875B9-C099-39E2-7F5E-4E416BB37593}"/>
              </a:ext>
            </a:extLst>
          </p:cNvPr>
          <p:cNvSpPr>
            <a:spLocks noGrp="1"/>
          </p:cNvSpPr>
          <p:nvPr>
            <p:ph type="body" sz="quarter" idx="14"/>
          </p:nvPr>
        </p:nvSpPr>
        <p:spPr>
          <a:xfrm>
            <a:off x="947737" y="2495552"/>
            <a:ext cx="10406043" cy="334963"/>
          </a:xfrm>
        </p:spPr>
        <p:txBody>
          <a:bodyPr anchor="ctr">
            <a:noAutofit/>
          </a:bodyPr>
          <a:lstStyle>
            <a:lvl1pPr marL="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21" name="Text Placeholder 11">
            <a:extLst>
              <a:ext uri="{FF2B5EF4-FFF2-40B4-BE49-F238E27FC236}">
                <a16:creationId xmlns:a16="http://schemas.microsoft.com/office/drawing/2014/main" id="{26EEDD57-7B85-BA5B-420D-B92B07B459F5}"/>
              </a:ext>
            </a:extLst>
          </p:cNvPr>
          <p:cNvSpPr>
            <a:spLocks noGrp="1"/>
          </p:cNvSpPr>
          <p:nvPr>
            <p:ph type="body" sz="quarter" idx="15"/>
          </p:nvPr>
        </p:nvSpPr>
        <p:spPr>
          <a:xfrm>
            <a:off x="947737" y="2973072"/>
            <a:ext cx="10406043" cy="334963"/>
          </a:xfrm>
        </p:spPr>
        <p:txBody>
          <a:bodyPr anchor="ctr">
            <a:noAutofit/>
          </a:bodyPr>
          <a:lstStyle>
            <a:lvl1pPr marL="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22" name="Text Placeholder 11">
            <a:extLst>
              <a:ext uri="{FF2B5EF4-FFF2-40B4-BE49-F238E27FC236}">
                <a16:creationId xmlns:a16="http://schemas.microsoft.com/office/drawing/2014/main" id="{66EB6B26-1143-8B6D-E733-33997B76B27F}"/>
              </a:ext>
            </a:extLst>
          </p:cNvPr>
          <p:cNvSpPr>
            <a:spLocks noGrp="1"/>
          </p:cNvSpPr>
          <p:nvPr>
            <p:ph type="body" sz="quarter" idx="16"/>
          </p:nvPr>
        </p:nvSpPr>
        <p:spPr>
          <a:xfrm>
            <a:off x="947737" y="3481072"/>
            <a:ext cx="10406043" cy="334963"/>
          </a:xfrm>
        </p:spPr>
        <p:txBody>
          <a:bodyPr anchor="ctr">
            <a:noAutofit/>
          </a:bodyPr>
          <a:lstStyle>
            <a:lvl1pPr marL="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24" name="Text Placeholder 23">
            <a:extLst>
              <a:ext uri="{FF2B5EF4-FFF2-40B4-BE49-F238E27FC236}">
                <a16:creationId xmlns:a16="http://schemas.microsoft.com/office/drawing/2014/main" id="{F6DD2069-23DF-E5FA-BA50-6AC033AC4467}"/>
              </a:ext>
            </a:extLst>
          </p:cNvPr>
          <p:cNvSpPr>
            <a:spLocks noGrp="1"/>
          </p:cNvSpPr>
          <p:nvPr>
            <p:ph type="body" sz="quarter" idx="17" hasCustomPrompt="1"/>
          </p:nvPr>
        </p:nvSpPr>
        <p:spPr>
          <a:xfrm>
            <a:off x="517525" y="1975471"/>
            <a:ext cx="320675" cy="334963"/>
          </a:xfrm>
        </p:spPr>
        <p:txBody>
          <a:bodyPr/>
          <a:lstStyle>
            <a:lvl1pPr marL="0" indent="0">
              <a:buNone/>
              <a:defRPr sz="1800" b="1"/>
            </a:lvl1pPr>
          </a:lstStyle>
          <a:p>
            <a:pPr lvl="0"/>
            <a:r>
              <a:rPr lang="en-US"/>
              <a:t>2</a:t>
            </a:r>
          </a:p>
        </p:txBody>
      </p:sp>
      <p:sp>
        <p:nvSpPr>
          <p:cNvPr id="25" name="Text Placeholder 23">
            <a:extLst>
              <a:ext uri="{FF2B5EF4-FFF2-40B4-BE49-F238E27FC236}">
                <a16:creationId xmlns:a16="http://schemas.microsoft.com/office/drawing/2014/main" id="{9F7D1A59-61F1-9D87-713E-0E8DEF2FD086}"/>
              </a:ext>
            </a:extLst>
          </p:cNvPr>
          <p:cNvSpPr>
            <a:spLocks noGrp="1"/>
          </p:cNvSpPr>
          <p:nvPr>
            <p:ph type="body" sz="quarter" idx="18" hasCustomPrompt="1"/>
          </p:nvPr>
        </p:nvSpPr>
        <p:spPr>
          <a:xfrm>
            <a:off x="517525" y="2486217"/>
            <a:ext cx="320675" cy="334963"/>
          </a:xfrm>
        </p:spPr>
        <p:txBody>
          <a:bodyPr/>
          <a:lstStyle>
            <a:lvl1pPr marL="0" indent="0">
              <a:buNone/>
              <a:defRPr sz="1800" b="1"/>
            </a:lvl1pPr>
          </a:lstStyle>
          <a:p>
            <a:pPr lvl="0"/>
            <a:r>
              <a:rPr lang="en-US"/>
              <a:t>3</a:t>
            </a:r>
          </a:p>
        </p:txBody>
      </p:sp>
      <p:sp>
        <p:nvSpPr>
          <p:cNvPr id="26" name="Text Placeholder 23">
            <a:extLst>
              <a:ext uri="{FF2B5EF4-FFF2-40B4-BE49-F238E27FC236}">
                <a16:creationId xmlns:a16="http://schemas.microsoft.com/office/drawing/2014/main" id="{B0C11D04-38D2-E29E-53A0-778EFF5670FE}"/>
              </a:ext>
            </a:extLst>
          </p:cNvPr>
          <p:cNvSpPr>
            <a:spLocks noGrp="1"/>
          </p:cNvSpPr>
          <p:nvPr>
            <p:ph type="body" sz="quarter" idx="19" hasCustomPrompt="1"/>
          </p:nvPr>
        </p:nvSpPr>
        <p:spPr>
          <a:xfrm>
            <a:off x="517525" y="2964011"/>
            <a:ext cx="320675" cy="334963"/>
          </a:xfrm>
        </p:spPr>
        <p:txBody>
          <a:bodyPr/>
          <a:lstStyle>
            <a:lvl1pPr marL="0" indent="0">
              <a:buNone/>
              <a:defRPr sz="1800" b="1"/>
            </a:lvl1pPr>
          </a:lstStyle>
          <a:p>
            <a:pPr lvl="0"/>
            <a:r>
              <a:rPr lang="en-US"/>
              <a:t>4</a:t>
            </a:r>
          </a:p>
        </p:txBody>
      </p:sp>
      <p:sp>
        <p:nvSpPr>
          <p:cNvPr id="27" name="Text Placeholder 23">
            <a:extLst>
              <a:ext uri="{FF2B5EF4-FFF2-40B4-BE49-F238E27FC236}">
                <a16:creationId xmlns:a16="http://schemas.microsoft.com/office/drawing/2014/main" id="{D4B5AFBF-C253-1783-52A8-AB50835E1C85}"/>
              </a:ext>
            </a:extLst>
          </p:cNvPr>
          <p:cNvSpPr>
            <a:spLocks noGrp="1"/>
          </p:cNvSpPr>
          <p:nvPr>
            <p:ph type="body" sz="quarter" idx="20" hasCustomPrompt="1"/>
          </p:nvPr>
        </p:nvSpPr>
        <p:spPr>
          <a:xfrm>
            <a:off x="517525" y="3466519"/>
            <a:ext cx="320675" cy="334963"/>
          </a:xfrm>
        </p:spPr>
        <p:txBody>
          <a:bodyPr/>
          <a:lstStyle>
            <a:lvl1pPr marL="0" indent="0">
              <a:buNone/>
              <a:defRPr sz="1800" b="1"/>
            </a:lvl1pPr>
          </a:lstStyle>
          <a:p>
            <a:pPr lvl="0"/>
            <a:r>
              <a:rPr lang="en-US"/>
              <a:t>5</a:t>
            </a:r>
          </a:p>
        </p:txBody>
      </p:sp>
      <p:sp>
        <p:nvSpPr>
          <p:cNvPr id="5" name="TextBox 4">
            <a:extLst>
              <a:ext uri="{FF2B5EF4-FFF2-40B4-BE49-F238E27FC236}">
                <a16:creationId xmlns:a16="http://schemas.microsoft.com/office/drawing/2014/main" id="{3E36F692-9E0F-02FB-0101-70206A49615B}"/>
              </a:ext>
            </a:extLst>
          </p:cNvPr>
          <p:cNvSpPr txBox="1"/>
          <p:nvPr userDrawn="1"/>
        </p:nvSpPr>
        <p:spPr>
          <a:xfrm>
            <a:off x="9265920" y="6510874"/>
            <a:ext cx="2740522" cy="215444"/>
          </a:xfrm>
          <a:prstGeom prst="rect">
            <a:avLst/>
          </a:prstGeom>
          <a:noFill/>
        </p:spPr>
        <p:txBody>
          <a:bodyPr wrap="square" rtlCol="0">
            <a:spAutoFit/>
          </a:bodyPr>
          <a:lstStyle/>
          <a:p>
            <a:pPr algn="r"/>
            <a:r>
              <a:rPr lang="en-US" sz="800">
                <a:solidFill>
                  <a:schemeClr val="tx1"/>
                </a:solidFill>
                <a:latin typeface="Arial" panose="020B0604020202020204" pitchFamily="34" charset="0"/>
                <a:cs typeface="Arial" panose="020B0604020202020204" pitchFamily="34" charset="0"/>
              </a:rPr>
              <a:t>©</a:t>
            </a:r>
            <a:r>
              <a:rPr lang="en-US" sz="800" baseline="0">
                <a:solidFill>
                  <a:schemeClr val="tx1"/>
                </a:solidFill>
                <a:latin typeface="Arial" panose="020B0604020202020204" pitchFamily="34" charset="0"/>
                <a:cs typeface="Arial" panose="020B0604020202020204" pitchFamily="34" charset="0"/>
              </a:rPr>
              <a:t> </a:t>
            </a:r>
            <a:r>
              <a:rPr lang="en-US" sz="800">
                <a:latin typeface="Arial" panose="020B0604020202020204" pitchFamily="34" charset="0"/>
                <a:cs typeface="Arial" panose="020B0604020202020204" pitchFamily="34" charset="0"/>
              </a:rPr>
              <a:t>2025 TASB, Inc. All rights reserved</a:t>
            </a:r>
            <a:r>
              <a:rPr lang="en-US" sz="800" baseline="0">
                <a:solidFill>
                  <a:schemeClr val="tx1"/>
                </a:solidFill>
                <a:latin typeface="Arial" panose="020B0604020202020204" pitchFamily="34" charset="0"/>
                <a:cs typeface="Arial" panose="020B0604020202020204" pitchFamily="34" charset="0"/>
              </a:rPr>
              <a:t>.</a:t>
            </a:r>
            <a:endParaRPr lang="en-US"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1529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0825-B069-E35E-308F-A8841CCCF60B}"/>
              </a:ext>
            </a:extLst>
          </p:cNvPr>
          <p:cNvSpPr>
            <a:spLocks noGrp="1"/>
          </p:cNvSpPr>
          <p:nvPr>
            <p:ph type="title"/>
          </p:nvPr>
        </p:nvSpPr>
        <p:spPr>
          <a:xfrm>
            <a:off x="831850" y="1059657"/>
            <a:ext cx="10515600" cy="2150903"/>
          </a:xfrm>
        </p:spPr>
        <p:txBody>
          <a:bodyPr anchor="t"/>
          <a:lstStyle>
            <a:lvl1pPr>
              <a:defRPr sz="6000" b="1"/>
            </a:lvl1pPr>
          </a:lstStyle>
          <a:p>
            <a:r>
              <a:rPr lang="en-US"/>
              <a:t>Click to edit Master title style</a:t>
            </a:r>
          </a:p>
        </p:txBody>
      </p:sp>
      <p:sp>
        <p:nvSpPr>
          <p:cNvPr id="3" name="Text Placeholder 2">
            <a:extLst>
              <a:ext uri="{FF2B5EF4-FFF2-40B4-BE49-F238E27FC236}">
                <a16:creationId xmlns:a16="http://schemas.microsoft.com/office/drawing/2014/main" id="{7350B68E-9616-5ED2-5D9F-0A4475F1A333}"/>
              </a:ext>
            </a:extLst>
          </p:cNvPr>
          <p:cNvSpPr>
            <a:spLocks noGrp="1"/>
          </p:cNvSpPr>
          <p:nvPr>
            <p:ph type="body" idx="1"/>
          </p:nvPr>
        </p:nvSpPr>
        <p:spPr>
          <a:xfrm>
            <a:off x="831850" y="342900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CA4FB66F-EEAC-4057-2FDA-C33E7F7A5FCA}"/>
              </a:ext>
            </a:extLst>
          </p:cNvPr>
          <p:cNvCxnSpPr>
            <a:cxnSpLocks/>
          </p:cNvCxnSpPr>
          <p:nvPr userDrawn="1"/>
        </p:nvCxnSpPr>
        <p:spPr>
          <a:xfrm>
            <a:off x="685800" y="1059657"/>
            <a:ext cx="0" cy="2384901"/>
          </a:xfrm>
          <a:prstGeom prst="line">
            <a:avLst/>
          </a:prstGeom>
          <a:ln w="28575">
            <a:solidFill>
              <a:srgbClr val="FADC27"/>
            </a:solidFill>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24BF09FF-3E81-0095-CAD5-84E1FB611F6C}"/>
              </a:ext>
            </a:extLst>
          </p:cNvPr>
          <p:cNvSpPr txBox="1"/>
          <p:nvPr userDrawn="1"/>
        </p:nvSpPr>
        <p:spPr>
          <a:xfrm>
            <a:off x="9265920" y="6510874"/>
            <a:ext cx="2740522" cy="215444"/>
          </a:xfrm>
          <a:prstGeom prst="rect">
            <a:avLst/>
          </a:prstGeom>
          <a:noFill/>
        </p:spPr>
        <p:txBody>
          <a:bodyPr wrap="square" rtlCol="0">
            <a:spAutoFit/>
          </a:bodyPr>
          <a:lstStyle/>
          <a:p>
            <a:pPr algn="r"/>
            <a:r>
              <a:rPr lang="en-US" sz="800">
                <a:solidFill>
                  <a:schemeClr val="tx1"/>
                </a:solidFill>
                <a:latin typeface="Arial" panose="020B0604020202020204" pitchFamily="34" charset="0"/>
                <a:cs typeface="Arial" panose="020B0604020202020204" pitchFamily="34" charset="0"/>
              </a:rPr>
              <a:t>©</a:t>
            </a:r>
            <a:r>
              <a:rPr lang="en-US" sz="800" baseline="0">
                <a:solidFill>
                  <a:schemeClr val="tx1"/>
                </a:solidFill>
                <a:latin typeface="Arial" panose="020B0604020202020204" pitchFamily="34" charset="0"/>
                <a:cs typeface="Arial" panose="020B0604020202020204" pitchFamily="34" charset="0"/>
              </a:rPr>
              <a:t> </a:t>
            </a:r>
            <a:r>
              <a:rPr lang="en-US" sz="800">
                <a:latin typeface="Arial" panose="020B0604020202020204" pitchFamily="34" charset="0"/>
                <a:cs typeface="Arial" panose="020B0604020202020204" pitchFamily="34" charset="0"/>
              </a:rPr>
              <a:t>2025 TASB, Inc. All rights reserved</a:t>
            </a:r>
            <a:r>
              <a:rPr lang="en-US" sz="800" baseline="0">
                <a:solidFill>
                  <a:schemeClr val="tx1"/>
                </a:solidFill>
                <a:latin typeface="Arial" panose="020B0604020202020204" pitchFamily="34" charset="0"/>
                <a:cs typeface="Arial" panose="020B0604020202020204" pitchFamily="34" charset="0"/>
              </a:rPr>
              <a:t>.</a:t>
            </a:r>
            <a:endParaRPr lang="en-US"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1673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78074-23C6-3096-AF58-8BC64CA8C814}"/>
              </a:ext>
            </a:extLst>
          </p:cNvPr>
          <p:cNvSpPr>
            <a:spLocks noGrp="1"/>
          </p:cNvSpPr>
          <p:nvPr>
            <p:ph type="title"/>
          </p:nvPr>
        </p:nvSpPr>
        <p:spPr>
          <a:xfrm>
            <a:off x="838200" y="890992"/>
            <a:ext cx="10977880" cy="799696"/>
          </a:xfr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7ABF5E74-4BBB-A5F5-4FE0-32E1D842F4AD}"/>
              </a:ext>
            </a:extLst>
          </p:cNvPr>
          <p:cNvSpPr>
            <a:spLocks noGrp="1"/>
          </p:cNvSpPr>
          <p:nvPr>
            <p:ph idx="1"/>
          </p:nvPr>
        </p:nvSpPr>
        <p:spPr>
          <a:xfrm>
            <a:off x="838200" y="2021841"/>
            <a:ext cx="10977880" cy="36880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37D0CAA8-F965-E501-0BB9-1B001AE9FE98}"/>
              </a:ext>
            </a:extLst>
          </p:cNvPr>
          <p:cNvSpPr txBox="1"/>
          <p:nvPr userDrawn="1"/>
        </p:nvSpPr>
        <p:spPr>
          <a:xfrm>
            <a:off x="9265920" y="6510874"/>
            <a:ext cx="2740522" cy="215444"/>
          </a:xfrm>
          <a:prstGeom prst="rect">
            <a:avLst/>
          </a:prstGeom>
          <a:noFill/>
        </p:spPr>
        <p:txBody>
          <a:bodyPr wrap="square" rtlCol="0">
            <a:spAutoFit/>
          </a:bodyPr>
          <a:lstStyle/>
          <a:p>
            <a:pPr algn="r"/>
            <a:r>
              <a:rPr lang="en-US" sz="800">
                <a:solidFill>
                  <a:schemeClr val="tx1"/>
                </a:solidFill>
                <a:latin typeface="Arial" panose="020B0604020202020204" pitchFamily="34" charset="0"/>
                <a:cs typeface="Arial" panose="020B0604020202020204" pitchFamily="34" charset="0"/>
              </a:rPr>
              <a:t>©</a:t>
            </a:r>
            <a:r>
              <a:rPr lang="en-US" sz="800" baseline="0">
                <a:solidFill>
                  <a:schemeClr val="tx1"/>
                </a:solidFill>
                <a:latin typeface="Arial" panose="020B0604020202020204" pitchFamily="34" charset="0"/>
                <a:cs typeface="Arial" panose="020B0604020202020204" pitchFamily="34" charset="0"/>
              </a:rPr>
              <a:t> </a:t>
            </a:r>
            <a:r>
              <a:rPr lang="en-US" sz="800">
                <a:latin typeface="Arial" panose="020B0604020202020204" pitchFamily="34" charset="0"/>
                <a:cs typeface="Arial" panose="020B0604020202020204" pitchFamily="34" charset="0"/>
              </a:rPr>
              <a:t>2025 TASB, Inc. All rights reserved</a:t>
            </a:r>
            <a:r>
              <a:rPr lang="en-US" sz="800" baseline="0">
                <a:solidFill>
                  <a:schemeClr val="tx1"/>
                </a:solidFill>
                <a:latin typeface="Arial" panose="020B0604020202020204" pitchFamily="34" charset="0"/>
                <a:cs typeface="Arial" panose="020B0604020202020204" pitchFamily="34" charset="0"/>
              </a:rPr>
              <a:t>.</a:t>
            </a:r>
            <a:endParaRPr lang="en-US"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8935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08F3-D1B3-4A1E-731A-5AA64FB16B42}"/>
              </a:ext>
            </a:extLst>
          </p:cNvPr>
          <p:cNvSpPr>
            <a:spLocks noGrp="1"/>
          </p:cNvSpPr>
          <p:nvPr>
            <p:ph type="title"/>
          </p:nvPr>
        </p:nvSpPr>
        <p:spPr>
          <a:xfrm>
            <a:off x="838200" y="776288"/>
            <a:ext cx="10515600" cy="914400"/>
          </a:xfr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1BB66E81-4480-A203-026E-CFFC7887B760}"/>
              </a:ext>
            </a:extLst>
          </p:cNvPr>
          <p:cNvSpPr>
            <a:spLocks noGrp="1"/>
          </p:cNvSpPr>
          <p:nvPr>
            <p:ph sz="half" idx="1"/>
          </p:nvPr>
        </p:nvSpPr>
        <p:spPr>
          <a:xfrm>
            <a:off x="838200" y="1844362"/>
            <a:ext cx="5684520" cy="39366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D903E0-7566-7CC6-29DB-172FF8598FFC}"/>
              </a:ext>
            </a:extLst>
          </p:cNvPr>
          <p:cNvSpPr>
            <a:spLocks noGrp="1"/>
          </p:cNvSpPr>
          <p:nvPr>
            <p:ph sz="half" idx="2"/>
          </p:nvPr>
        </p:nvSpPr>
        <p:spPr>
          <a:xfrm>
            <a:off x="6172200" y="1844362"/>
            <a:ext cx="5684520" cy="39366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8322A510-1B43-C952-6747-2E8588EFC25D}"/>
              </a:ext>
            </a:extLst>
          </p:cNvPr>
          <p:cNvSpPr txBox="1"/>
          <p:nvPr userDrawn="1"/>
        </p:nvSpPr>
        <p:spPr>
          <a:xfrm>
            <a:off x="9265920" y="6510874"/>
            <a:ext cx="2740522" cy="215444"/>
          </a:xfrm>
          <a:prstGeom prst="rect">
            <a:avLst/>
          </a:prstGeom>
          <a:noFill/>
        </p:spPr>
        <p:txBody>
          <a:bodyPr wrap="square" rtlCol="0">
            <a:spAutoFit/>
          </a:bodyPr>
          <a:lstStyle/>
          <a:p>
            <a:pPr algn="r"/>
            <a:r>
              <a:rPr lang="en-US" sz="800">
                <a:solidFill>
                  <a:schemeClr val="tx1"/>
                </a:solidFill>
                <a:latin typeface="Arial" panose="020B0604020202020204" pitchFamily="34" charset="0"/>
                <a:cs typeface="Arial" panose="020B0604020202020204" pitchFamily="34" charset="0"/>
              </a:rPr>
              <a:t>©</a:t>
            </a:r>
            <a:r>
              <a:rPr lang="en-US" sz="800" baseline="0">
                <a:solidFill>
                  <a:schemeClr val="tx1"/>
                </a:solidFill>
                <a:latin typeface="Arial" panose="020B0604020202020204" pitchFamily="34" charset="0"/>
                <a:cs typeface="Arial" panose="020B0604020202020204" pitchFamily="34" charset="0"/>
              </a:rPr>
              <a:t> </a:t>
            </a:r>
            <a:r>
              <a:rPr lang="en-US" sz="800">
                <a:latin typeface="Arial" panose="020B0604020202020204" pitchFamily="34" charset="0"/>
                <a:cs typeface="Arial" panose="020B0604020202020204" pitchFamily="34" charset="0"/>
              </a:rPr>
              <a:t>2025 TASB, Inc. All rights reserved</a:t>
            </a:r>
            <a:r>
              <a:rPr lang="en-US" sz="800" baseline="0">
                <a:solidFill>
                  <a:schemeClr val="tx1"/>
                </a:solidFill>
                <a:latin typeface="Arial" panose="020B0604020202020204" pitchFamily="34" charset="0"/>
                <a:cs typeface="Arial" panose="020B0604020202020204" pitchFamily="34" charset="0"/>
              </a:rPr>
              <a:t>.</a:t>
            </a:r>
            <a:endParaRPr lang="en-US"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368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4E5B-56F3-85B8-EC31-DE5A5E694C49}"/>
              </a:ext>
            </a:extLst>
          </p:cNvPr>
          <p:cNvSpPr>
            <a:spLocks noGrp="1"/>
          </p:cNvSpPr>
          <p:nvPr>
            <p:ph type="title"/>
          </p:nvPr>
        </p:nvSpPr>
        <p:spPr>
          <a:xfrm>
            <a:off x="838200" y="578485"/>
            <a:ext cx="10515600" cy="1325563"/>
          </a:xfrm>
        </p:spPr>
        <p:txBody>
          <a:bodyPr/>
          <a:lstStyle>
            <a:lvl1pPr>
              <a:defRPr b="1"/>
            </a:lvl1pPr>
          </a:lstStyle>
          <a:p>
            <a:r>
              <a:rPr lang="en-US"/>
              <a:t>Click to edit Master title style</a:t>
            </a:r>
          </a:p>
        </p:txBody>
      </p:sp>
      <p:sp>
        <p:nvSpPr>
          <p:cNvPr id="4" name="TextBox 3">
            <a:extLst>
              <a:ext uri="{FF2B5EF4-FFF2-40B4-BE49-F238E27FC236}">
                <a16:creationId xmlns:a16="http://schemas.microsoft.com/office/drawing/2014/main" id="{09AF5704-4E30-FF87-5B44-291000BCF63F}"/>
              </a:ext>
            </a:extLst>
          </p:cNvPr>
          <p:cNvSpPr txBox="1"/>
          <p:nvPr userDrawn="1"/>
        </p:nvSpPr>
        <p:spPr>
          <a:xfrm>
            <a:off x="9265920" y="6510874"/>
            <a:ext cx="2740522" cy="215444"/>
          </a:xfrm>
          <a:prstGeom prst="rect">
            <a:avLst/>
          </a:prstGeom>
          <a:noFill/>
        </p:spPr>
        <p:txBody>
          <a:bodyPr wrap="square" rtlCol="0">
            <a:spAutoFit/>
          </a:bodyPr>
          <a:lstStyle/>
          <a:p>
            <a:pPr algn="r"/>
            <a:r>
              <a:rPr lang="en-US" sz="800">
                <a:solidFill>
                  <a:schemeClr val="tx1"/>
                </a:solidFill>
                <a:latin typeface="Arial" panose="020B0604020202020204" pitchFamily="34" charset="0"/>
                <a:cs typeface="Arial" panose="020B0604020202020204" pitchFamily="34" charset="0"/>
              </a:rPr>
              <a:t>©</a:t>
            </a:r>
            <a:r>
              <a:rPr lang="en-US" sz="800" baseline="0">
                <a:solidFill>
                  <a:schemeClr val="tx1"/>
                </a:solidFill>
                <a:latin typeface="Arial" panose="020B0604020202020204" pitchFamily="34" charset="0"/>
                <a:cs typeface="Arial" panose="020B0604020202020204" pitchFamily="34" charset="0"/>
              </a:rPr>
              <a:t> </a:t>
            </a:r>
            <a:r>
              <a:rPr lang="en-US" sz="800">
                <a:latin typeface="Arial" panose="020B0604020202020204" pitchFamily="34" charset="0"/>
                <a:cs typeface="Arial" panose="020B0604020202020204" pitchFamily="34" charset="0"/>
              </a:rPr>
              <a:t>2025 TASB, Inc. All rights reserved</a:t>
            </a:r>
            <a:r>
              <a:rPr lang="en-US" sz="800" baseline="0">
                <a:solidFill>
                  <a:schemeClr val="tx1"/>
                </a:solidFill>
                <a:latin typeface="Arial" panose="020B0604020202020204" pitchFamily="34" charset="0"/>
                <a:cs typeface="Arial" panose="020B0604020202020204" pitchFamily="34" charset="0"/>
              </a:rPr>
              <a:t>.</a:t>
            </a:r>
            <a:endParaRPr lang="en-US"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1429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AF7C56-B6AF-ED8F-E373-F9D2B9FB83FE}"/>
              </a:ext>
            </a:extLst>
          </p:cNvPr>
          <p:cNvSpPr txBox="1"/>
          <p:nvPr userDrawn="1"/>
        </p:nvSpPr>
        <p:spPr>
          <a:xfrm>
            <a:off x="9265920" y="6510874"/>
            <a:ext cx="2740522" cy="215444"/>
          </a:xfrm>
          <a:prstGeom prst="rect">
            <a:avLst/>
          </a:prstGeom>
          <a:noFill/>
        </p:spPr>
        <p:txBody>
          <a:bodyPr wrap="square" rtlCol="0">
            <a:spAutoFit/>
          </a:bodyPr>
          <a:lstStyle/>
          <a:p>
            <a:pPr algn="r"/>
            <a:r>
              <a:rPr lang="en-US" sz="800">
                <a:solidFill>
                  <a:schemeClr val="tx1"/>
                </a:solidFill>
                <a:latin typeface="Arial" panose="020B0604020202020204" pitchFamily="34" charset="0"/>
                <a:cs typeface="Arial" panose="020B0604020202020204" pitchFamily="34" charset="0"/>
              </a:rPr>
              <a:t>©</a:t>
            </a:r>
            <a:r>
              <a:rPr lang="en-US" sz="800" baseline="0">
                <a:solidFill>
                  <a:schemeClr val="tx1"/>
                </a:solidFill>
                <a:latin typeface="Arial" panose="020B0604020202020204" pitchFamily="34" charset="0"/>
                <a:cs typeface="Arial" panose="020B0604020202020204" pitchFamily="34" charset="0"/>
              </a:rPr>
              <a:t> </a:t>
            </a:r>
            <a:r>
              <a:rPr lang="en-US" sz="800">
                <a:latin typeface="Arial" panose="020B0604020202020204" pitchFamily="34" charset="0"/>
                <a:cs typeface="Arial" panose="020B0604020202020204" pitchFamily="34" charset="0"/>
              </a:rPr>
              <a:t>2025 TASB, Inc. All rights reserved</a:t>
            </a:r>
            <a:r>
              <a:rPr lang="en-US" sz="800" baseline="0">
                <a:solidFill>
                  <a:schemeClr val="tx1"/>
                </a:solidFill>
                <a:latin typeface="Arial" panose="020B0604020202020204" pitchFamily="34" charset="0"/>
                <a:cs typeface="Arial" panose="020B0604020202020204" pitchFamily="34" charset="0"/>
              </a:rPr>
              <a:t>.</a:t>
            </a:r>
            <a:endParaRPr lang="en-US"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994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2505A-14D7-4670-5C10-9DE9D8596458}"/>
              </a:ext>
            </a:extLst>
          </p:cNvPr>
          <p:cNvSpPr>
            <a:spLocks noGrp="1"/>
          </p:cNvSpPr>
          <p:nvPr>
            <p:ph type="title"/>
          </p:nvPr>
        </p:nvSpPr>
        <p:spPr>
          <a:xfrm>
            <a:off x="839788" y="680720"/>
            <a:ext cx="3932237" cy="1376680"/>
          </a:xfrm>
        </p:spPr>
        <p:txBody>
          <a:bodyPr anchor="t"/>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E54C68A6-6E19-86FC-148A-F6092FE2DEE0}"/>
              </a:ext>
            </a:extLst>
          </p:cNvPr>
          <p:cNvSpPr>
            <a:spLocks noGrp="1"/>
          </p:cNvSpPr>
          <p:nvPr>
            <p:ph idx="1"/>
          </p:nvPr>
        </p:nvSpPr>
        <p:spPr>
          <a:xfrm>
            <a:off x="5415280" y="680719"/>
            <a:ext cx="6458268" cy="50591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011FF9-A2A8-7C2F-8E37-623860083EBF}"/>
              </a:ext>
            </a:extLst>
          </p:cNvPr>
          <p:cNvSpPr>
            <a:spLocks noGrp="1"/>
          </p:cNvSpPr>
          <p:nvPr>
            <p:ph type="body" sz="half" idx="2"/>
          </p:nvPr>
        </p:nvSpPr>
        <p:spPr>
          <a:xfrm>
            <a:off x="839788" y="2261149"/>
            <a:ext cx="3932237" cy="3478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C03F9219-9847-4D2F-2E74-2862131F8D02}"/>
              </a:ext>
            </a:extLst>
          </p:cNvPr>
          <p:cNvCxnSpPr>
            <a:cxnSpLocks/>
          </p:cNvCxnSpPr>
          <p:nvPr userDrawn="1"/>
        </p:nvCxnSpPr>
        <p:spPr>
          <a:xfrm flipV="1">
            <a:off x="685800" y="2261149"/>
            <a:ext cx="0" cy="3478702"/>
          </a:xfrm>
          <a:prstGeom prst="line">
            <a:avLst/>
          </a:prstGeom>
          <a:ln w="28575">
            <a:solidFill>
              <a:srgbClr val="FADC27"/>
            </a:solidFill>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F43EA8BC-604D-64F6-9683-31210B8E2E7B}"/>
              </a:ext>
            </a:extLst>
          </p:cNvPr>
          <p:cNvSpPr txBox="1"/>
          <p:nvPr userDrawn="1"/>
        </p:nvSpPr>
        <p:spPr>
          <a:xfrm>
            <a:off x="9265920" y="6510874"/>
            <a:ext cx="2740522" cy="215444"/>
          </a:xfrm>
          <a:prstGeom prst="rect">
            <a:avLst/>
          </a:prstGeom>
          <a:noFill/>
        </p:spPr>
        <p:txBody>
          <a:bodyPr wrap="square" rtlCol="0">
            <a:spAutoFit/>
          </a:bodyPr>
          <a:lstStyle/>
          <a:p>
            <a:pPr algn="r"/>
            <a:r>
              <a:rPr lang="en-US" sz="800">
                <a:solidFill>
                  <a:schemeClr val="tx1"/>
                </a:solidFill>
                <a:latin typeface="Arial" panose="020B0604020202020204" pitchFamily="34" charset="0"/>
                <a:cs typeface="Arial" panose="020B0604020202020204" pitchFamily="34" charset="0"/>
              </a:rPr>
              <a:t>©</a:t>
            </a:r>
            <a:r>
              <a:rPr lang="en-US" sz="800" baseline="0">
                <a:solidFill>
                  <a:schemeClr val="tx1"/>
                </a:solidFill>
                <a:latin typeface="Arial" panose="020B0604020202020204" pitchFamily="34" charset="0"/>
                <a:cs typeface="Arial" panose="020B0604020202020204" pitchFamily="34" charset="0"/>
              </a:rPr>
              <a:t> </a:t>
            </a:r>
            <a:r>
              <a:rPr lang="en-US" sz="800">
                <a:latin typeface="Arial" panose="020B0604020202020204" pitchFamily="34" charset="0"/>
                <a:cs typeface="Arial" panose="020B0604020202020204" pitchFamily="34" charset="0"/>
              </a:rPr>
              <a:t>2025 TASB, Inc. All rights reserved</a:t>
            </a:r>
            <a:r>
              <a:rPr lang="en-US" sz="800" baseline="0">
                <a:solidFill>
                  <a:schemeClr val="tx1"/>
                </a:solidFill>
                <a:latin typeface="Arial" panose="020B0604020202020204" pitchFamily="34" charset="0"/>
                <a:cs typeface="Arial" panose="020B0604020202020204" pitchFamily="34" charset="0"/>
              </a:rPr>
              <a:t>.</a:t>
            </a:r>
            <a:endParaRPr lang="en-US"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8472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368CC2E-658B-E3BD-EA86-7A4ABD83E2FA}"/>
              </a:ext>
            </a:extLst>
          </p:cNvPr>
          <p:cNvSpPr>
            <a:spLocks noGrp="1"/>
          </p:cNvSpPr>
          <p:nvPr>
            <p:ph type="pic" idx="1"/>
          </p:nvPr>
        </p:nvSpPr>
        <p:spPr>
          <a:xfrm>
            <a:off x="5183188" y="680720"/>
            <a:ext cx="6541452" cy="50495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Title 1">
            <a:extLst>
              <a:ext uri="{FF2B5EF4-FFF2-40B4-BE49-F238E27FC236}">
                <a16:creationId xmlns:a16="http://schemas.microsoft.com/office/drawing/2014/main" id="{1349737B-82EF-FADD-4D39-DE4143D7DFCC}"/>
              </a:ext>
            </a:extLst>
          </p:cNvPr>
          <p:cNvSpPr>
            <a:spLocks noGrp="1"/>
          </p:cNvSpPr>
          <p:nvPr>
            <p:ph type="title"/>
          </p:nvPr>
        </p:nvSpPr>
        <p:spPr>
          <a:xfrm>
            <a:off x="839788" y="680720"/>
            <a:ext cx="3932237" cy="1376680"/>
          </a:xfrm>
        </p:spPr>
        <p:txBody>
          <a:bodyPr anchor="t"/>
          <a:lstStyle>
            <a:lvl1pPr>
              <a:defRPr sz="3200" b="1"/>
            </a:lvl1pPr>
          </a:lstStyle>
          <a:p>
            <a:r>
              <a:rPr lang="en-US"/>
              <a:t>Click to edit Master title style</a:t>
            </a:r>
          </a:p>
        </p:txBody>
      </p:sp>
      <p:sp>
        <p:nvSpPr>
          <p:cNvPr id="11" name="Text Placeholder 3">
            <a:extLst>
              <a:ext uri="{FF2B5EF4-FFF2-40B4-BE49-F238E27FC236}">
                <a16:creationId xmlns:a16="http://schemas.microsoft.com/office/drawing/2014/main" id="{833BFA25-9F48-E119-3C64-3713242B5250}"/>
              </a:ext>
            </a:extLst>
          </p:cNvPr>
          <p:cNvSpPr>
            <a:spLocks noGrp="1"/>
          </p:cNvSpPr>
          <p:nvPr>
            <p:ph type="body" sz="half" idx="2"/>
          </p:nvPr>
        </p:nvSpPr>
        <p:spPr>
          <a:xfrm>
            <a:off x="839788" y="2261149"/>
            <a:ext cx="3932237" cy="3478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2" name="Straight Connector 11">
            <a:extLst>
              <a:ext uri="{FF2B5EF4-FFF2-40B4-BE49-F238E27FC236}">
                <a16:creationId xmlns:a16="http://schemas.microsoft.com/office/drawing/2014/main" id="{68499B0D-145B-E7EB-60EB-E523BFEE3764}"/>
              </a:ext>
            </a:extLst>
          </p:cNvPr>
          <p:cNvCxnSpPr>
            <a:cxnSpLocks/>
          </p:cNvCxnSpPr>
          <p:nvPr userDrawn="1"/>
        </p:nvCxnSpPr>
        <p:spPr>
          <a:xfrm flipV="1">
            <a:off x="685800" y="2261149"/>
            <a:ext cx="0" cy="3478702"/>
          </a:xfrm>
          <a:prstGeom prst="line">
            <a:avLst/>
          </a:prstGeom>
          <a:ln w="28575">
            <a:solidFill>
              <a:srgbClr val="FADC27"/>
            </a:solidFill>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D963549B-144F-AF15-12FB-B7A227262AAC}"/>
              </a:ext>
            </a:extLst>
          </p:cNvPr>
          <p:cNvSpPr txBox="1"/>
          <p:nvPr userDrawn="1"/>
        </p:nvSpPr>
        <p:spPr>
          <a:xfrm>
            <a:off x="9265920" y="6510874"/>
            <a:ext cx="2740522" cy="215444"/>
          </a:xfrm>
          <a:prstGeom prst="rect">
            <a:avLst/>
          </a:prstGeom>
          <a:noFill/>
        </p:spPr>
        <p:txBody>
          <a:bodyPr wrap="square" rtlCol="0">
            <a:spAutoFit/>
          </a:bodyPr>
          <a:lstStyle/>
          <a:p>
            <a:pPr algn="r"/>
            <a:r>
              <a:rPr lang="en-US" sz="800">
                <a:solidFill>
                  <a:schemeClr val="tx1"/>
                </a:solidFill>
                <a:latin typeface="Arial" panose="020B0604020202020204" pitchFamily="34" charset="0"/>
                <a:cs typeface="Arial" panose="020B0604020202020204" pitchFamily="34" charset="0"/>
              </a:rPr>
              <a:t>©</a:t>
            </a:r>
            <a:r>
              <a:rPr lang="en-US" sz="800" baseline="0">
                <a:solidFill>
                  <a:schemeClr val="tx1"/>
                </a:solidFill>
                <a:latin typeface="Arial" panose="020B0604020202020204" pitchFamily="34" charset="0"/>
                <a:cs typeface="Arial" panose="020B0604020202020204" pitchFamily="34" charset="0"/>
              </a:rPr>
              <a:t> </a:t>
            </a:r>
            <a:r>
              <a:rPr lang="en-US" sz="800">
                <a:latin typeface="Arial" panose="020B0604020202020204" pitchFamily="34" charset="0"/>
                <a:cs typeface="Arial" panose="020B0604020202020204" pitchFamily="34" charset="0"/>
              </a:rPr>
              <a:t>2025 TASB, Inc. All rights reserved</a:t>
            </a:r>
            <a:r>
              <a:rPr lang="en-US" sz="800" baseline="0">
                <a:solidFill>
                  <a:schemeClr val="tx1"/>
                </a:solidFill>
                <a:latin typeface="Arial" panose="020B0604020202020204" pitchFamily="34" charset="0"/>
                <a:cs typeface="Arial" panose="020B0604020202020204" pitchFamily="34" charset="0"/>
              </a:rPr>
              <a:t>.</a:t>
            </a:r>
            <a:endParaRPr lang="en-US"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075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s/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A4FB9-7E34-6FEE-D764-D11A008AC503}"/>
              </a:ext>
            </a:extLst>
          </p:cNvPr>
          <p:cNvSpPr>
            <a:spLocks noGrp="1"/>
          </p:cNvSpPr>
          <p:nvPr>
            <p:ph type="ctrTitle" hasCustomPrompt="1"/>
          </p:nvPr>
        </p:nvSpPr>
        <p:spPr>
          <a:xfrm>
            <a:off x="848360" y="1367155"/>
            <a:ext cx="9895840" cy="1655763"/>
          </a:xfrm>
        </p:spPr>
        <p:txBody>
          <a:bodyPr anchor="t">
            <a:noAutofit/>
          </a:bodyPr>
          <a:lstStyle>
            <a:lvl1pPr algn="l">
              <a:defRPr sz="6600" b="1" i="0">
                <a:latin typeface="Verdana" panose="020B0604030504040204" pitchFamily="34" charset="0"/>
                <a:ea typeface="Verdana" panose="020B0604030504040204" pitchFamily="34" charset="0"/>
                <a:cs typeface="Verdana" panose="020B0604030504040204" pitchFamily="34" charset="0"/>
              </a:defRPr>
            </a:lvl1pPr>
          </a:lstStyle>
          <a:p>
            <a:r>
              <a:rPr lang="en-US"/>
              <a:t>Thanks / Questions Slide</a:t>
            </a:r>
          </a:p>
        </p:txBody>
      </p:sp>
      <p:sp>
        <p:nvSpPr>
          <p:cNvPr id="3" name="Subtitle 2">
            <a:extLst>
              <a:ext uri="{FF2B5EF4-FFF2-40B4-BE49-F238E27FC236}">
                <a16:creationId xmlns:a16="http://schemas.microsoft.com/office/drawing/2014/main" id="{5C306983-AB90-CF45-F4EA-A94A7E8412F2}"/>
              </a:ext>
            </a:extLst>
          </p:cNvPr>
          <p:cNvSpPr>
            <a:spLocks noGrp="1"/>
          </p:cNvSpPr>
          <p:nvPr>
            <p:ph type="subTitle" idx="1"/>
          </p:nvPr>
        </p:nvSpPr>
        <p:spPr>
          <a:xfrm>
            <a:off x="848360" y="344455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8" name="Straight Connector 7">
            <a:extLst>
              <a:ext uri="{FF2B5EF4-FFF2-40B4-BE49-F238E27FC236}">
                <a16:creationId xmlns:a16="http://schemas.microsoft.com/office/drawing/2014/main" id="{F8854174-3801-1510-691F-B909A47C8288}"/>
              </a:ext>
            </a:extLst>
          </p:cNvPr>
          <p:cNvCxnSpPr/>
          <p:nvPr userDrawn="1"/>
        </p:nvCxnSpPr>
        <p:spPr>
          <a:xfrm>
            <a:off x="685800" y="1367155"/>
            <a:ext cx="0" cy="1844359"/>
          </a:xfrm>
          <a:prstGeom prst="line">
            <a:avLst/>
          </a:prstGeom>
          <a:ln w="28575">
            <a:solidFill>
              <a:srgbClr val="FADC27"/>
            </a:solidFill>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7BB02E2F-79FF-34FD-7E6A-81789072ED78}"/>
              </a:ext>
            </a:extLst>
          </p:cNvPr>
          <p:cNvSpPr txBox="1"/>
          <p:nvPr userDrawn="1"/>
        </p:nvSpPr>
        <p:spPr>
          <a:xfrm>
            <a:off x="9265920" y="6510874"/>
            <a:ext cx="2740522" cy="215444"/>
          </a:xfrm>
          <a:prstGeom prst="rect">
            <a:avLst/>
          </a:prstGeom>
          <a:noFill/>
        </p:spPr>
        <p:txBody>
          <a:bodyPr wrap="square" rtlCol="0">
            <a:spAutoFit/>
          </a:bodyPr>
          <a:lstStyle/>
          <a:p>
            <a:pPr algn="r"/>
            <a:r>
              <a:rPr lang="en-US" sz="800">
                <a:solidFill>
                  <a:schemeClr val="tx1"/>
                </a:solidFill>
                <a:latin typeface="Arial" panose="020B0604020202020204" pitchFamily="34" charset="0"/>
                <a:cs typeface="Arial" panose="020B0604020202020204" pitchFamily="34" charset="0"/>
              </a:rPr>
              <a:t>©</a:t>
            </a:r>
            <a:r>
              <a:rPr lang="en-US" sz="800" baseline="0">
                <a:solidFill>
                  <a:schemeClr val="tx1"/>
                </a:solidFill>
                <a:latin typeface="Arial" panose="020B0604020202020204" pitchFamily="34" charset="0"/>
                <a:cs typeface="Arial" panose="020B0604020202020204" pitchFamily="34" charset="0"/>
              </a:rPr>
              <a:t> </a:t>
            </a:r>
            <a:r>
              <a:rPr lang="en-US" sz="800">
                <a:latin typeface="Arial" panose="020B0604020202020204" pitchFamily="34" charset="0"/>
                <a:cs typeface="Arial" panose="020B0604020202020204" pitchFamily="34" charset="0"/>
              </a:rPr>
              <a:t>2025 TASB, Inc. All rights reserved</a:t>
            </a:r>
            <a:r>
              <a:rPr lang="en-US" sz="800" baseline="0">
                <a:solidFill>
                  <a:schemeClr val="tx1"/>
                </a:solidFill>
                <a:latin typeface="Arial" panose="020B0604020202020204" pitchFamily="34" charset="0"/>
                <a:cs typeface="Arial" panose="020B0604020202020204" pitchFamily="34" charset="0"/>
              </a:rPr>
              <a:t>.</a:t>
            </a:r>
            <a:endParaRPr lang="en-US"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17763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2" userDrawn="1">
          <p15:clr>
            <a:srgbClr val="FBAE40"/>
          </p15:clr>
        </p15:guide>
        <p15:guide id="3" pos="52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0825-B069-E35E-308F-A8841CCCF60B}"/>
              </a:ext>
            </a:extLst>
          </p:cNvPr>
          <p:cNvSpPr>
            <a:spLocks noGrp="1"/>
          </p:cNvSpPr>
          <p:nvPr>
            <p:ph type="title"/>
          </p:nvPr>
        </p:nvSpPr>
        <p:spPr>
          <a:xfrm>
            <a:off x="831850" y="1059657"/>
            <a:ext cx="10515600" cy="2150903"/>
          </a:xfrm>
        </p:spPr>
        <p:txBody>
          <a:bodyPr anchor="t"/>
          <a:lstStyle>
            <a:lvl1pPr>
              <a:defRPr sz="6000" b="1"/>
            </a:lvl1pPr>
          </a:lstStyle>
          <a:p>
            <a:r>
              <a:rPr lang="en-US"/>
              <a:t>Click to edit Master title style</a:t>
            </a:r>
          </a:p>
        </p:txBody>
      </p:sp>
      <p:sp>
        <p:nvSpPr>
          <p:cNvPr id="3" name="Text Placeholder 2">
            <a:extLst>
              <a:ext uri="{FF2B5EF4-FFF2-40B4-BE49-F238E27FC236}">
                <a16:creationId xmlns:a16="http://schemas.microsoft.com/office/drawing/2014/main" id="{7350B68E-9616-5ED2-5D9F-0A4475F1A333}"/>
              </a:ext>
            </a:extLst>
          </p:cNvPr>
          <p:cNvSpPr>
            <a:spLocks noGrp="1"/>
          </p:cNvSpPr>
          <p:nvPr>
            <p:ph type="body" idx="1"/>
          </p:nvPr>
        </p:nvSpPr>
        <p:spPr>
          <a:xfrm>
            <a:off x="831850" y="342900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CA4FB66F-EEAC-4057-2FDA-C33E7F7A5FCA}"/>
              </a:ext>
            </a:extLst>
          </p:cNvPr>
          <p:cNvCxnSpPr>
            <a:cxnSpLocks/>
          </p:cNvCxnSpPr>
          <p:nvPr userDrawn="1"/>
        </p:nvCxnSpPr>
        <p:spPr>
          <a:xfrm>
            <a:off x="685800" y="1059657"/>
            <a:ext cx="0" cy="2384901"/>
          </a:xfrm>
          <a:prstGeom prst="line">
            <a:avLst/>
          </a:prstGeom>
          <a:ln w="28575">
            <a:solidFill>
              <a:srgbClr val="007CC2"/>
            </a:solidFill>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4F2681D4-0CC7-B641-E607-9F9A6C3D9D3A}"/>
              </a:ext>
            </a:extLst>
          </p:cNvPr>
          <p:cNvSpPr txBox="1"/>
          <p:nvPr userDrawn="1"/>
        </p:nvSpPr>
        <p:spPr>
          <a:xfrm>
            <a:off x="9265920" y="6510874"/>
            <a:ext cx="2740522" cy="215444"/>
          </a:xfrm>
          <a:prstGeom prst="rect">
            <a:avLst/>
          </a:prstGeom>
          <a:noFill/>
        </p:spPr>
        <p:txBody>
          <a:bodyPr wrap="square" rtlCol="0">
            <a:spAutoFit/>
          </a:bodyPr>
          <a:lstStyle/>
          <a:p>
            <a:pPr algn="r"/>
            <a:r>
              <a:rPr lang="en-US" sz="800">
                <a:solidFill>
                  <a:schemeClr val="tx1"/>
                </a:solidFill>
                <a:latin typeface="Arial" panose="020B0604020202020204" pitchFamily="34" charset="0"/>
                <a:cs typeface="Arial" panose="020B0604020202020204" pitchFamily="34" charset="0"/>
              </a:rPr>
              <a:t>©</a:t>
            </a:r>
            <a:r>
              <a:rPr lang="en-US" sz="800" baseline="0">
                <a:solidFill>
                  <a:schemeClr val="tx1"/>
                </a:solidFill>
                <a:latin typeface="Arial" panose="020B0604020202020204" pitchFamily="34" charset="0"/>
                <a:cs typeface="Arial" panose="020B0604020202020204" pitchFamily="34" charset="0"/>
              </a:rPr>
              <a:t> </a:t>
            </a:r>
            <a:r>
              <a:rPr lang="en-US" sz="800">
                <a:latin typeface="Arial" panose="020B0604020202020204" pitchFamily="34" charset="0"/>
                <a:cs typeface="Arial" panose="020B0604020202020204" pitchFamily="34" charset="0"/>
              </a:rPr>
              <a:t>2025 TASB, Inc. All rights reserved</a:t>
            </a:r>
            <a:r>
              <a:rPr lang="en-US" sz="800" baseline="0">
                <a:solidFill>
                  <a:schemeClr val="tx1"/>
                </a:solidFill>
                <a:latin typeface="Arial" panose="020B0604020202020204" pitchFamily="34" charset="0"/>
                <a:cs typeface="Arial" panose="020B0604020202020204" pitchFamily="34" charset="0"/>
              </a:rPr>
              <a:t>.</a:t>
            </a:r>
            <a:endParaRPr lang="en-US"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5670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1C0A86-BA86-6B41-B421-C464A0E320B2}"/>
              </a:ext>
            </a:extLst>
          </p:cNvPr>
          <p:cNvSpPr/>
          <p:nvPr userDrawn="1"/>
        </p:nvSpPr>
        <p:spPr>
          <a:xfrm>
            <a:off x="6702655" y="0"/>
            <a:ext cx="5489345" cy="6858000"/>
          </a:xfrm>
          <a:prstGeom prst="rect">
            <a:avLst/>
          </a:prstGeom>
          <a:solidFill>
            <a:srgbClr val="007C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04938CF-01CB-0393-985C-C83D38BB3CBF}"/>
              </a:ext>
            </a:extLst>
          </p:cNvPr>
          <p:cNvSpPr/>
          <p:nvPr userDrawn="1"/>
        </p:nvSpPr>
        <p:spPr>
          <a:xfrm>
            <a:off x="0" y="6020599"/>
            <a:ext cx="12192000" cy="8374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997A191-D235-F269-5A18-223698647FC4}"/>
              </a:ext>
            </a:extLst>
          </p:cNvPr>
          <p:cNvSpPr/>
          <p:nvPr userDrawn="1"/>
        </p:nvSpPr>
        <p:spPr>
          <a:xfrm>
            <a:off x="0" y="6091719"/>
            <a:ext cx="12192000" cy="766281"/>
          </a:xfrm>
          <a:prstGeom prst="rect">
            <a:avLst/>
          </a:prstGeom>
          <a:solidFill>
            <a:srgbClr val="002C5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2F02D7-059E-A948-B5E9-C39A5D7412D2}"/>
              </a:ext>
            </a:extLst>
          </p:cNvPr>
          <p:cNvSpPr txBox="1"/>
          <p:nvPr userDrawn="1"/>
        </p:nvSpPr>
        <p:spPr>
          <a:xfrm>
            <a:off x="6904399" y="6397875"/>
            <a:ext cx="4973044" cy="230832"/>
          </a:xfrm>
          <a:prstGeom prst="rect">
            <a:avLst/>
          </a:prstGeom>
          <a:noFill/>
        </p:spPr>
        <p:txBody>
          <a:bodyPr wrap="square" rtlCol="0">
            <a:spAutoFit/>
          </a:bodyPr>
          <a:lstStyle/>
          <a:p>
            <a:pPr algn="r"/>
            <a:r>
              <a:rPr lang="en-US" sz="900" dirty="0">
                <a:solidFill>
                  <a:schemeClr val="bg2"/>
                </a:solidFill>
                <a:latin typeface="Verdana" panose="020B0604030504040204" pitchFamily="34" charset="0"/>
                <a:ea typeface="Verdana" panose="020B0604030504040204" pitchFamily="34" charset="0"/>
                <a:cs typeface="Verdana" panose="020B0604030504040204" pitchFamily="34" charset="0"/>
              </a:rPr>
              <a:t>©</a:t>
            </a:r>
            <a:r>
              <a:rPr lang="en-US" sz="900" baseline="0" dirty="0">
                <a:solidFill>
                  <a:schemeClr val="bg2"/>
                </a:solidFill>
                <a:latin typeface="Verdana" panose="020B0604030504040204" pitchFamily="34" charset="0"/>
                <a:ea typeface="Verdana" panose="020B0604030504040204" pitchFamily="34" charset="0"/>
                <a:cs typeface="Verdana" panose="020B0604030504040204" pitchFamily="34" charset="0"/>
              </a:rPr>
              <a:t> 2025 TASB, Inc. All rights reserved.</a:t>
            </a:r>
            <a:endParaRPr lang="en-US" sz="90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2744301D-3ED6-6748-9972-338B026FCEE2}"/>
              </a:ext>
            </a:extLst>
          </p:cNvPr>
          <p:cNvSpPr txBox="1"/>
          <p:nvPr userDrawn="1"/>
        </p:nvSpPr>
        <p:spPr>
          <a:xfrm>
            <a:off x="7017209" y="5114481"/>
            <a:ext cx="4860234" cy="738664"/>
          </a:xfrm>
          <a:prstGeom prst="rect">
            <a:avLst/>
          </a:prstGeom>
          <a:noFill/>
        </p:spPr>
        <p:txBody>
          <a:bodyPr wrap="square" rtlCol="0">
            <a:spAutoFit/>
          </a:bodyPr>
          <a:lstStyle/>
          <a:p>
            <a:pPr algn="ctr"/>
            <a:r>
              <a:rPr lang="en-US" sz="2100" b="1" dirty="0">
                <a:solidFill>
                  <a:schemeClr val="bg1"/>
                </a:solidFill>
                <a:latin typeface="Verdana" panose="020B0604030504040204" pitchFamily="34" charset="0"/>
                <a:ea typeface="Verdana" panose="020B0604030504040204" pitchFamily="34" charset="0"/>
                <a:cs typeface="Verdana" panose="020B0604030504040204" pitchFamily="34" charset="0"/>
              </a:rPr>
              <a:t>Use your smartphone and scan </a:t>
            </a:r>
            <a:r>
              <a:rPr lang="en-US" sz="2100" b="1" spc="0" baseline="0" dirty="0">
                <a:solidFill>
                  <a:schemeClr val="bg1"/>
                </a:solidFill>
                <a:latin typeface="Verdana" panose="020B0604030504040204" pitchFamily="34" charset="0"/>
                <a:ea typeface="Verdana" panose="020B0604030504040204" pitchFamily="34" charset="0"/>
                <a:cs typeface="Verdana" panose="020B0604030504040204" pitchFamily="34" charset="0"/>
              </a:rPr>
              <a:t>the code to report your CEC!</a:t>
            </a:r>
          </a:p>
        </p:txBody>
      </p:sp>
      <p:sp>
        <p:nvSpPr>
          <p:cNvPr id="4" name="Rectangle 3">
            <a:extLst>
              <a:ext uri="{FF2B5EF4-FFF2-40B4-BE49-F238E27FC236}">
                <a16:creationId xmlns:a16="http://schemas.microsoft.com/office/drawing/2014/main" id="{A354D2ED-8D82-7B41-F60A-D5F27FA9F5F9}"/>
              </a:ext>
            </a:extLst>
          </p:cNvPr>
          <p:cNvSpPr/>
          <p:nvPr userDrawn="1"/>
        </p:nvSpPr>
        <p:spPr>
          <a:xfrm>
            <a:off x="7017209" y="254000"/>
            <a:ext cx="4860234" cy="478536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2C5C"/>
                </a:solidFill>
                <a:latin typeface="Verdana" panose="020B0604030504040204" pitchFamily="34" charset="0"/>
                <a:ea typeface="Verdana" panose="020B0604030504040204" pitchFamily="34" charset="0"/>
                <a:cs typeface="Verdana" panose="020B0604030504040204" pitchFamily="34" charset="0"/>
              </a:rPr>
              <a:t>Drop QR code here</a:t>
            </a:r>
          </a:p>
        </p:txBody>
      </p:sp>
      <p:pic>
        <p:nvPicPr>
          <p:cNvPr id="9" name="Graphic 8">
            <a:extLst>
              <a:ext uri="{FF2B5EF4-FFF2-40B4-BE49-F238E27FC236}">
                <a16:creationId xmlns:a16="http://schemas.microsoft.com/office/drawing/2014/main" id="{AF1C3499-D3AB-A89D-7669-2EBA012FB7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443" y="6285846"/>
            <a:ext cx="1498599" cy="378025"/>
          </a:xfrm>
          <a:prstGeom prst="rect">
            <a:avLst/>
          </a:prstGeom>
        </p:spPr>
      </p:pic>
    </p:spTree>
    <p:extLst>
      <p:ext uri="{BB962C8B-B14F-4D97-AF65-F5344CB8AC3E}">
        <p14:creationId xmlns:p14="http://schemas.microsoft.com/office/powerpoint/2010/main" val="19305312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78074-23C6-3096-AF58-8BC64CA8C814}"/>
              </a:ext>
            </a:extLst>
          </p:cNvPr>
          <p:cNvSpPr>
            <a:spLocks noGrp="1"/>
          </p:cNvSpPr>
          <p:nvPr>
            <p:ph type="title"/>
          </p:nvPr>
        </p:nvSpPr>
        <p:spPr>
          <a:xfrm>
            <a:off x="838200" y="890992"/>
            <a:ext cx="10977880" cy="799696"/>
          </a:xfr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7ABF5E74-4BBB-A5F5-4FE0-32E1D842F4AD}"/>
              </a:ext>
            </a:extLst>
          </p:cNvPr>
          <p:cNvSpPr>
            <a:spLocks noGrp="1"/>
          </p:cNvSpPr>
          <p:nvPr>
            <p:ph idx="1"/>
          </p:nvPr>
        </p:nvSpPr>
        <p:spPr>
          <a:xfrm>
            <a:off x="838200" y="2021841"/>
            <a:ext cx="10977880" cy="36880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29EF3D8B-2DC5-8A79-1EFE-B1FEC1FAA40A}"/>
              </a:ext>
            </a:extLst>
          </p:cNvPr>
          <p:cNvSpPr txBox="1"/>
          <p:nvPr userDrawn="1"/>
        </p:nvSpPr>
        <p:spPr>
          <a:xfrm>
            <a:off x="9265920" y="6510874"/>
            <a:ext cx="2740522" cy="215444"/>
          </a:xfrm>
          <a:prstGeom prst="rect">
            <a:avLst/>
          </a:prstGeom>
          <a:noFill/>
        </p:spPr>
        <p:txBody>
          <a:bodyPr wrap="square" rtlCol="0">
            <a:spAutoFit/>
          </a:bodyPr>
          <a:lstStyle/>
          <a:p>
            <a:pPr algn="r"/>
            <a:r>
              <a:rPr lang="en-US" sz="800">
                <a:solidFill>
                  <a:schemeClr val="tx1"/>
                </a:solidFill>
                <a:latin typeface="Arial" panose="020B0604020202020204" pitchFamily="34" charset="0"/>
                <a:cs typeface="Arial" panose="020B0604020202020204" pitchFamily="34" charset="0"/>
              </a:rPr>
              <a:t>©</a:t>
            </a:r>
            <a:r>
              <a:rPr lang="en-US" sz="800" baseline="0">
                <a:solidFill>
                  <a:schemeClr val="tx1"/>
                </a:solidFill>
                <a:latin typeface="Arial" panose="020B0604020202020204" pitchFamily="34" charset="0"/>
                <a:cs typeface="Arial" panose="020B0604020202020204" pitchFamily="34" charset="0"/>
              </a:rPr>
              <a:t> </a:t>
            </a:r>
            <a:r>
              <a:rPr lang="en-US" sz="800">
                <a:latin typeface="Arial" panose="020B0604020202020204" pitchFamily="34" charset="0"/>
                <a:cs typeface="Arial" panose="020B0604020202020204" pitchFamily="34" charset="0"/>
              </a:rPr>
              <a:t>2025 TASB, Inc. All rights reserved</a:t>
            </a:r>
            <a:r>
              <a:rPr lang="en-US" sz="800" baseline="0">
                <a:solidFill>
                  <a:schemeClr val="tx1"/>
                </a:solidFill>
                <a:latin typeface="Arial" panose="020B0604020202020204" pitchFamily="34" charset="0"/>
                <a:cs typeface="Arial" panose="020B0604020202020204" pitchFamily="34" charset="0"/>
              </a:rPr>
              <a:t>.</a:t>
            </a:r>
            <a:endParaRPr lang="en-US"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585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08F3-D1B3-4A1E-731A-5AA64FB16B42}"/>
              </a:ext>
            </a:extLst>
          </p:cNvPr>
          <p:cNvSpPr>
            <a:spLocks noGrp="1"/>
          </p:cNvSpPr>
          <p:nvPr>
            <p:ph type="title"/>
          </p:nvPr>
        </p:nvSpPr>
        <p:spPr>
          <a:xfrm>
            <a:off x="838200" y="776288"/>
            <a:ext cx="10515600" cy="914400"/>
          </a:xfr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1BB66E81-4480-A203-026E-CFFC7887B760}"/>
              </a:ext>
            </a:extLst>
          </p:cNvPr>
          <p:cNvSpPr>
            <a:spLocks noGrp="1"/>
          </p:cNvSpPr>
          <p:nvPr>
            <p:ph sz="half" idx="1"/>
          </p:nvPr>
        </p:nvSpPr>
        <p:spPr>
          <a:xfrm>
            <a:off x="838200" y="1844362"/>
            <a:ext cx="5684520" cy="39366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D903E0-7566-7CC6-29DB-172FF8598FFC}"/>
              </a:ext>
            </a:extLst>
          </p:cNvPr>
          <p:cNvSpPr>
            <a:spLocks noGrp="1"/>
          </p:cNvSpPr>
          <p:nvPr>
            <p:ph sz="half" idx="2"/>
          </p:nvPr>
        </p:nvSpPr>
        <p:spPr>
          <a:xfrm>
            <a:off x="6172200" y="1844362"/>
            <a:ext cx="5684520" cy="39366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223D2F9F-4938-4B1D-A11C-77D3438D6FE0}"/>
              </a:ext>
            </a:extLst>
          </p:cNvPr>
          <p:cNvSpPr txBox="1"/>
          <p:nvPr userDrawn="1"/>
        </p:nvSpPr>
        <p:spPr>
          <a:xfrm>
            <a:off x="9265920" y="6510874"/>
            <a:ext cx="2740522" cy="215444"/>
          </a:xfrm>
          <a:prstGeom prst="rect">
            <a:avLst/>
          </a:prstGeom>
          <a:noFill/>
        </p:spPr>
        <p:txBody>
          <a:bodyPr wrap="square" rtlCol="0">
            <a:spAutoFit/>
          </a:bodyPr>
          <a:lstStyle/>
          <a:p>
            <a:pPr algn="r"/>
            <a:r>
              <a:rPr lang="en-US" sz="800">
                <a:solidFill>
                  <a:schemeClr val="tx1"/>
                </a:solidFill>
                <a:latin typeface="Arial" panose="020B0604020202020204" pitchFamily="34" charset="0"/>
                <a:cs typeface="Arial" panose="020B0604020202020204" pitchFamily="34" charset="0"/>
              </a:rPr>
              <a:t>©</a:t>
            </a:r>
            <a:r>
              <a:rPr lang="en-US" sz="800" baseline="0">
                <a:solidFill>
                  <a:schemeClr val="tx1"/>
                </a:solidFill>
                <a:latin typeface="Arial" panose="020B0604020202020204" pitchFamily="34" charset="0"/>
                <a:cs typeface="Arial" panose="020B0604020202020204" pitchFamily="34" charset="0"/>
              </a:rPr>
              <a:t> </a:t>
            </a:r>
            <a:r>
              <a:rPr lang="en-US" sz="800">
                <a:latin typeface="Arial" panose="020B0604020202020204" pitchFamily="34" charset="0"/>
                <a:cs typeface="Arial" panose="020B0604020202020204" pitchFamily="34" charset="0"/>
              </a:rPr>
              <a:t>2025 TASB, Inc. All rights reserved</a:t>
            </a:r>
            <a:r>
              <a:rPr lang="en-US" sz="800" baseline="0">
                <a:solidFill>
                  <a:schemeClr val="tx1"/>
                </a:solidFill>
                <a:latin typeface="Arial" panose="020B0604020202020204" pitchFamily="34" charset="0"/>
                <a:cs typeface="Arial" panose="020B0604020202020204" pitchFamily="34" charset="0"/>
              </a:rPr>
              <a:t>.</a:t>
            </a:r>
            <a:endParaRPr lang="en-US"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479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4E5B-56F3-85B8-EC31-DE5A5E694C49}"/>
              </a:ext>
            </a:extLst>
          </p:cNvPr>
          <p:cNvSpPr>
            <a:spLocks noGrp="1"/>
          </p:cNvSpPr>
          <p:nvPr>
            <p:ph type="title"/>
          </p:nvPr>
        </p:nvSpPr>
        <p:spPr>
          <a:xfrm>
            <a:off x="838200" y="578485"/>
            <a:ext cx="10515600" cy="1325563"/>
          </a:xfrm>
        </p:spPr>
        <p:txBody>
          <a:bodyPr/>
          <a:lstStyle>
            <a:lvl1pPr>
              <a:defRPr b="1"/>
            </a:lvl1pPr>
          </a:lstStyle>
          <a:p>
            <a:r>
              <a:rPr lang="en-US"/>
              <a:t>Click to edit Master title style</a:t>
            </a:r>
          </a:p>
        </p:txBody>
      </p:sp>
      <p:sp>
        <p:nvSpPr>
          <p:cNvPr id="4" name="TextBox 3">
            <a:extLst>
              <a:ext uri="{FF2B5EF4-FFF2-40B4-BE49-F238E27FC236}">
                <a16:creationId xmlns:a16="http://schemas.microsoft.com/office/drawing/2014/main" id="{FECE21DC-3984-CCE3-36DC-8079E05CB190}"/>
              </a:ext>
            </a:extLst>
          </p:cNvPr>
          <p:cNvSpPr txBox="1"/>
          <p:nvPr userDrawn="1"/>
        </p:nvSpPr>
        <p:spPr>
          <a:xfrm>
            <a:off x="9265920" y="6510874"/>
            <a:ext cx="2740522" cy="215444"/>
          </a:xfrm>
          <a:prstGeom prst="rect">
            <a:avLst/>
          </a:prstGeom>
          <a:noFill/>
        </p:spPr>
        <p:txBody>
          <a:bodyPr wrap="square" rtlCol="0">
            <a:spAutoFit/>
          </a:bodyPr>
          <a:lstStyle/>
          <a:p>
            <a:pPr algn="r"/>
            <a:r>
              <a:rPr lang="en-US" sz="800">
                <a:solidFill>
                  <a:schemeClr val="tx1"/>
                </a:solidFill>
                <a:latin typeface="Arial" panose="020B0604020202020204" pitchFamily="34" charset="0"/>
                <a:cs typeface="Arial" panose="020B0604020202020204" pitchFamily="34" charset="0"/>
              </a:rPr>
              <a:t>©</a:t>
            </a:r>
            <a:r>
              <a:rPr lang="en-US" sz="800" baseline="0">
                <a:solidFill>
                  <a:schemeClr val="tx1"/>
                </a:solidFill>
                <a:latin typeface="Arial" panose="020B0604020202020204" pitchFamily="34" charset="0"/>
                <a:cs typeface="Arial" panose="020B0604020202020204" pitchFamily="34" charset="0"/>
              </a:rPr>
              <a:t> </a:t>
            </a:r>
            <a:r>
              <a:rPr lang="en-US" sz="800">
                <a:latin typeface="Arial" panose="020B0604020202020204" pitchFamily="34" charset="0"/>
                <a:cs typeface="Arial" panose="020B0604020202020204" pitchFamily="34" charset="0"/>
              </a:rPr>
              <a:t>2025 TASB, Inc. All rights reserved</a:t>
            </a:r>
            <a:r>
              <a:rPr lang="en-US" sz="800" baseline="0">
                <a:solidFill>
                  <a:schemeClr val="tx1"/>
                </a:solidFill>
                <a:latin typeface="Arial" panose="020B0604020202020204" pitchFamily="34" charset="0"/>
                <a:cs typeface="Arial" panose="020B0604020202020204" pitchFamily="34" charset="0"/>
              </a:rPr>
              <a:t>.</a:t>
            </a:r>
            <a:endParaRPr lang="en-US"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3625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61E81F-8E9C-35BC-1928-AD086D8FD38F}"/>
              </a:ext>
            </a:extLst>
          </p:cNvPr>
          <p:cNvSpPr txBox="1"/>
          <p:nvPr userDrawn="1"/>
        </p:nvSpPr>
        <p:spPr>
          <a:xfrm>
            <a:off x="9265920" y="6510874"/>
            <a:ext cx="2740522" cy="215444"/>
          </a:xfrm>
          <a:prstGeom prst="rect">
            <a:avLst/>
          </a:prstGeom>
          <a:noFill/>
        </p:spPr>
        <p:txBody>
          <a:bodyPr wrap="square" rtlCol="0">
            <a:spAutoFit/>
          </a:bodyPr>
          <a:lstStyle/>
          <a:p>
            <a:pPr algn="r"/>
            <a:r>
              <a:rPr lang="en-US" sz="800">
                <a:solidFill>
                  <a:schemeClr val="tx1"/>
                </a:solidFill>
                <a:latin typeface="Arial" panose="020B0604020202020204" pitchFamily="34" charset="0"/>
                <a:cs typeface="Arial" panose="020B0604020202020204" pitchFamily="34" charset="0"/>
              </a:rPr>
              <a:t>©</a:t>
            </a:r>
            <a:r>
              <a:rPr lang="en-US" sz="800" baseline="0">
                <a:solidFill>
                  <a:schemeClr val="tx1"/>
                </a:solidFill>
                <a:latin typeface="Arial" panose="020B0604020202020204" pitchFamily="34" charset="0"/>
                <a:cs typeface="Arial" panose="020B0604020202020204" pitchFamily="34" charset="0"/>
              </a:rPr>
              <a:t> </a:t>
            </a:r>
            <a:r>
              <a:rPr lang="en-US" sz="800">
                <a:latin typeface="Arial" panose="020B0604020202020204" pitchFamily="34" charset="0"/>
                <a:cs typeface="Arial" panose="020B0604020202020204" pitchFamily="34" charset="0"/>
              </a:rPr>
              <a:t>2025 TASB, Inc. All rights reserved</a:t>
            </a:r>
            <a:r>
              <a:rPr lang="en-US" sz="800" baseline="0">
                <a:solidFill>
                  <a:schemeClr val="tx1"/>
                </a:solidFill>
                <a:latin typeface="Arial" panose="020B0604020202020204" pitchFamily="34" charset="0"/>
                <a:cs typeface="Arial" panose="020B0604020202020204" pitchFamily="34" charset="0"/>
              </a:rPr>
              <a:t>.</a:t>
            </a:r>
            <a:endParaRPr lang="en-US"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152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2505A-14D7-4670-5C10-9DE9D8596458}"/>
              </a:ext>
            </a:extLst>
          </p:cNvPr>
          <p:cNvSpPr>
            <a:spLocks noGrp="1"/>
          </p:cNvSpPr>
          <p:nvPr>
            <p:ph type="title"/>
          </p:nvPr>
        </p:nvSpPr>
        <p:spPr>
          <a:xfrm>
            <a:off x="839788" y="680720"/>
            <a:ext cx="3932237" cy="1376680"/>
          </a:xfrm>
        </p:spPr>
        <p:txBody>
          <a:bodyPr anchor="t"/>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E54C68A6-6E19-86FC-148A-F6092FE2DEE0}"/>
              </a:ext>
            </a:extLst>
          </p:cNvPr>
          <p:cNvSpPr>
            <a:spLocks noGrp="1"/>
          </p:cNvSpPr>
          <p:nvPr>
            <p:ph idx="1"/>
          </p:nvPr>
        </p:nvSpPr>
        <p:spPr>
          <a:xfrm>
            <a:off x="5415280" y="680719"/>
            <a:ext cx="6458268" cy="50591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011FF9-A2A8-7C2F-8E37-623860083EBF}"/>
              </a:ext>
            </a:extLst>
          </p:cNvPr>
          <p:cNvSpPr>
            <a:spLocks noGrp="1"/>
          </p:cNvSpPr>
          <p:nvPr>
            <p:ph type="body" sz="half" idx="2"/>
          </p:nvPr>
        </p:nvSpPr>
        <p:spPr>
          <a:xfrm>
            <a:off x="839788" y="2261149"/>
            <a:ext cx="3932237" cy="3478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C03F9219-9847-4D2F-2E74-2862131F8D02}"/>
              </a:ext>
            </a:extLst>
          </p:cNvPr>
          <p:cNvCxnSpPr>
            <a:cxnSpLocks/>
          </p:cNvCxnSpPr>
          <p:nvPr userDrawn="1"/>
        </p:nvCxnSpPr>
        <p:spPr>
          <a:xfrm flipV="1">
            <a:off x="685800" y="2261149"/>
            <a:ext cx="0" cy="3478702"/>
          </a:xfrm>
          <a:prstGeom prst="line">
            <a:avLst/>
          </a:prstGeom>
          <a:ln w="28575">
            <a:solidFill>
              <a:srgbClr val="007CC2"/>
            </a:solidFill>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2C197520-B276-D3DE-6C7C-96273356BC5E}"/>
              </a:ext>
            </a:extLst>
          </p:cNvPr>
          <p:cNvSpPr txBox="1"/>
          <p:nvPr userDrawn="1"/>
        </p:nvSpPr>
        <p:spPr>
          <a:xfrm>
            <a:off x="9265920" y="6510874"/>
            <a:ext cx="2740522" cy="215444"/>
          </a:xfrm>
          <a:prstGeom prst="rect">
            <a:avLst/>
          </a:prstGeom>
          <a:noFill/>
        </p:spPr>
        <p:txBody>
          <a:bodyPr wrap="square" rtlCol="0">
            <a:spAutoFit/>
          </a:bodyPr>
          <a:lstStyle/>
          <a:p>
            <a:pPr algn="r"/>
            <a:r>
              <a:rPr lang="en-US" sz="800">
                <a:solidFill>
                  <a:schemeClr val="tx1"/>
                </a:solidFill>
                <a:latin typeface="Arial" panose="020B0604020202020204" pitchFamily="34" charset="0"/>
                <a:cs typeface="Arial" panose="020B0604020202020204" pitchFamily="34" charset="0"/>
              </a:rPr>
              <a:t>©</a:t>
            </a:r>
            <a:r>
              <a:rPr lang="en-US" sz="800" baseline="0">
                <a:solidFill>
                  <a:schemeClr val="tx1"/>
                </a:solidFill>
                <a:latin typeface="Arial" panose="020B0604020202020204" pitchFamily="34" charset="0"/>
                <a:cs typeface="Arial" panose="020B0604020202020204" pitchFamily="34" charset="0"/>
              </a:rPr>
              <a:t> </a:t>
            </a:r>
            <a:r>
              <a:rPr lang="en-US" sz="800">
                <a:latin typeface="Arial" panose="020B0604020202020204" pitchFamily="34" charset="0"/>
                <a:cs typeface="Arial" panose="020B0604020202020204" pitchFamily="34" charset="0"/>
              </a:rPr>
              <a:t>2025 TASB, Inc. All rights reserved</a:t>
            </a:r>
            <a:r>
              <a:rPr lang="en-US" sz="800" baseline="0">
                <a:solidFill>
                  <a:schemeClr val="tx1"/>
                </a:solidFill>
                <a:latin typeface="Arial" panose="020B0604020202020204" pitchFamily="34" charset="0"/>
                <a:cs typeface="Arial" panose="020B0604020202020204" pitchFamily="34" charset="0"/>
              </a:rPr>
              <a:t>.</a:t>
            </a:r>
            <a:endParaRPr lang="en-US"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9496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368CC2E-658B-E3BD-EA86-7A4ABD83E2FA}"/>
              </a:ext>
            </a:extLst>
          </p:cNvPr>
          <p:cNvSpPr>
            <a:spLocks noGrp="1"/>
          </p:cNvSpPr>
          <p:nvPr>
            <p:ph type="pic" idx="1"/>
          </p:nvPr>
        </p:nvSpPr>
        <p:spPr>
          <a:xfrm>
            <a:off x="5183188" y="680720"/>
            <a:ext cx="6541452" cy="50495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Title 1">
            <a:extLst>
              <a:ext uri="{FF2B5EF4-FFF2-40B4-BE49-F238E27FC236}">
                <a16:creationId xmlns:a16="http://schemas.microsoft.com/office/drawing/2014/main" id="{1349737B-82EF-FADD-4D39-DE4143D7DFCC}"/>
              </a:ext>
            </a:extLst>
          </p:cNvPr>
          <p:cNvSpPr>
            <a:spLocks noGrp="1"/>
          </p:cNvSpPr>
          <p:nvPr>
            <p:ph type="title"/>
          </p:nvPr>
        </p:nvSpPr>
        <p:spPr>
          <a:xfrm>
            <a:off x="839788" y="680720"/>
            <a:ext cx="3932237" cy="1376680"/>
          </a:xfrm>
        </p:spPr>
        <p:txBody>
          <a:bodyPr anchor="t"/>
          <a:lstStyle>
            <a:lvl1pPr>
              <a:defRPr sz="3200" b="1"/>
            </a:lvl1pPr>
          </a:lstStyle>
          <a:p>
            <a:r>
              <a:rPr lang="en-US"/>
              <a:t>Click to edit Master title style</a:t>
            </a:r>
          </a:p>
        </p:txBody>
      </p:sp>
      <p:sp>
        <p:nvSpPr>
          <p:cNvPr id="11" name="Text Placeholder 3">
            <a:extLst>
              <a:ext uri="{FF2B5EF4-FFF2-40B4-BE49-F238E27FC236}">
                <a16:creationId xmlns:a16="http://schemas.microsoft.com/office/drawing/2014/main" id="{833BFA25-9F48-E119-3C64-3713242B5250}"/>
              </a:ext>
            </a:extLst>
          </p:cNvPr>
          <p:cNvSpPr>
            <a:spLocks noGrp="1"/>
          </p:cNvSpPr>
          <p:nvPr>
            <p:ph type="body" sz="half" idx="2"/>
          </p:nvPr>
        </p:nvSpPr>
        <p:spPr>
          <a:xfrm>
            <a:off x="839788" y="2261149"/>
            <a:ext cx="3932237" cy="3478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2" name="Straight Connector 11">
            <a:extLst>
              <a:ext uri="{FF2B5EF4-FFF2-40B4-BE49-F238E27FC236}">
                <a16:creationId xmlns:a16="http://schemas.microsoft.com/office/drawing/2014/main" id="{68499B0D-145B-E7EB-60EB-E523BFEE3764}"/>
              </a:ext>
            </a:extLst>
          </p:cNvPr>
          <p:cNvCxnSpPr>
            <a:cxnSpLocks/>
          </p:cNvCxnSpPr>
          <p:nvPr userDrawn="1"/>
        </p:nvCxnSpPr>
        <p:spPr>
          <a:xfrm flipV="1">
            <a:off x="685800" y="2261149"/>
            <a:ext cx="0" cy="3478702"/>
          </a:xfrm>
          <a:prstGeom prst="line">
            <a:avLst/>
          </a:prstGeom>
          <a:ln w="28575">
            <a:solidFill>
              <a:srgbClr val="007CC2"/>
            </a:solidFill>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E3758251-2EC3-CBF3-2643-2405967AC771}"/>
              </a:ext>
            </a:extLst>
          </p:cNvPr>
          <p:cNvSpPr txBox="1"/>
          <p:nvPr userDrawn="1"/>
        </p:nvSpPr>
        <p:spPr>
          <a:xfrm>
            <a:off x="9265920" y="6510874"/>
            <a:ext cx="2740522" cy="215444"/>
          </a:xfrm>
          <a:prstGeom prst="rect">
            <a:avLst/>
          </a:prstGeom>
          <a:noFill/>
        </p:spPr>
        <p:txBody>
          <a:bodyPr wrap="square" rtlCol="0">
            <a:spAutoFit/>
          </a:bodyPr>
          <a:lstStyle/>
          <a:p>
            <a:pPr algn="r"/>
            <a:r>
              <a:rPr lang="en-US" sz="800">
                <a:solidFill>
                  <a:schemeClr val="tx1"/>
                </a:solidFill>
                <a:latin typeface="Arial" panose="020B0604020202020204" pitchFamily="34" charset="0"/>
                <a:cs typeface="Arial" panose="020B0604020202020204" pitchFamily="34" charset="0"/>
              </a:rPr>
              <a:t>©</a:t>
            </a:r>
            <a:r>
              <a:rPr lang="en-US" sz="800" baseline="0">
                <a:solidFill>
                  <a:schemeClr val="tx1"/>
                </a:solidFill>
                <a:latin typeface="Arial" panose="020B0604020202020204" pitchFamily="34" charset="0"/>
                <a:cs typeface="Arial" panose="020B0604020202020204" pitchFamily="34" charset="0"/>
              </a:rPr>
              <a:t> </a:t>
            </a:r>
            <a:r>
              <a:rPr lang="en-US" sz="800">
                <a:latin typeface="Arial" panose="020B0604020202020204" pitchFamily="34" charset="0"/>
                <a:cs typeface="Arial" panose="020B0604020202020204" pitchFamily="34" charset="0"/>
              </a:rPr>
              <a:t>2025 TASB, Inc. All rights reserved</a:t>
            </a:r>
            <a:r>
              <a:rPr lang="en-US" sz="800" baseline="0">
                <a:solidFill>
                  <a:schemeClr val="tx1"/>
                </a:solidFill>
                <a:latin typeface="Arial" panose="020B0604020202020204" pitchFamily="34" charset="0"/>
                <a:cs typeface="Arial" panose="020B0604020202020204" pitchFamily="34" charset="0"/>
              </a:rPr>
              <a:t>.</a:t>
            </a:r>
            <a:endParaRPr lang="en-US"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679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sv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2.sv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C414D-AFFA-6F45-DFA8-E938E3BA9F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BA7FA7-E183-257D-B66D-24081BA1DB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EAC8A96-91E9-A6E2-F077-6AABB20776A8}"/>
              </a:ext>
            </a:extLst>
          </p:cNvPr>
          <p:cNvSpPr/>
          <p:nvPr userDrawn="1"/>
        </p:nvSpPr>
        <p:spPr>
          <a:xfrm>
            <a:off x="0" y="5943600"/>
            <a:ext cx="12192000" cy="914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8C9E1608-56F7-BEDB-7124-A8D55F676E29}"/>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09444" y="6223581"/>
            <a:ext cx="1498600" cy="378025"/>
          </a:xfrm>
          <a:prstGeom prst="rect">
            <a:avLst/>
          </a:prstGeom>
        </p:spPr>
      </p:pic>
    </p:spTree>
    <p:extLst>
      <p:ext uri="{BB962C8B-B14F-4D97-AF65-F5344CB8AC3E}">
        <p14:creationId xmlns:p14="http://schemas.microsoft.com/office/powerpoint/2010/main" val="563038488"/>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1" r:id="rId3"/>
    <p:sldLayoutId id="2147483650" r:id="rId4"/>
    <p:sldLayoutId id="2147483652"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F26B43"/>
          </p15:clr>
        </p15:guide>
        <p15:guide id="2" pos="528" userDrawn="1">
          <p15:clr>
            <a:srgbClr val="F26B43"/>
          </p15:clr>
        </p15:guide>
        <p15:guide id="3"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C414D-AFFA-6F45-DFA8-E938E3BA9F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BA7FA7-E183-257D-B66D-24081BA1DB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EAC8A96-91E9-A6E2-F077-6AABB20776A8}"/>
              </a:ext>
            </a:extLst>
          </p:cNvPr>
          <p:cNvSpPr/>
          <p:nvPr userDrawn="1"/>
        </p:nvSpPr>
        <p:spPr>
          <a:xfrm>
            <a:off x="0" y="5943600"/>
            <a:ext cx="12192000" cy="914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87A225C2-1AAB-0328-DADA-263D4ED512B0}"/>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09444" y="6223581"/>
            <a:ext cx="1498600" cy="378025"/>
          </a:xfrm>
          <a:prstGeom prst="rect">
            <a:avLst/>
          </a:prstGeom>
        </p:spPr>
      </p:pic>
    </p:spTree>
    <p:extLst>
      <p:ext uri="{BB962C8B-B14F-4D97-AF65-F5344CB8AC3E}">
        <p14:creationId xmlns:p14="http://schemas.microsoft.com/office/powerpoint/2010/main" val="51135251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xStyles>
    <p:titleStyle>
      <a:lvl1pPr algn="l"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F26B43"/>
          </p15:clr>
        </p15:guide>
        <p15:guide id="2" pos="528" userDrawn="1">
          <p15:clr>
            <a:srgbClr val="F26B43"/>
          </p15:clr>
        </p15:guide>
        <p15:guide id="3"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C414D-AFFA-6F45-DFA8-E938E3BA9F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BA7FA7-E183-257D-B66D-24081BA1DB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EAC8A96-91E9-A6E2-F077-6AABB20776A8}"/>
              </a:ext>
            </a:extLst>
          </p:cNvPr>
          <p:cNvSpPr/>
          <p:nvPr userDrawn="1"/>
        </p:nvSpPr>
        <p:spPr>
          <a:xfrm>
            <a:off x="0" y="5943600"/>
            <a:ext cx="12192000" cy="914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74B24929-47A7-5656-08D5-931E7F7D3E8C}"/>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09444" y="6223581"/>
            <a:ext cx="1498600" cy="378025"/>
          </a:xfrm>
          <a:prstGeom prst="rect">
            <a:avLst/>
          </a:prstGeom>
        </p:spPr>
      </p:pic>
    </p:spTree>
    <p:extLst>
      <p:ext uri="{BB962C8B-B14F-4D97-AF65-F5344CB8AC3E}">
        <p14:creationId xmlns:p14="http://schemas.microsoft.com/office/powerpoint/2010/main" val="1076167663"/>
      </p:ext>
    </p:extLst>
  </p:cSld>
  <p:clrMap bg1="lt1" tx1="dk1" bg2="lt2" tx2="dk2" accent1="accent1" accent2="accent2" accent3="accent3" accent4="accent4" accent5="accent5" accent6="accent6" hlink="hlink" folHlink="folHlink"/>
  <p:sldLayoutIdLst>
    <p:sldLayoutId id="2147483660" r:id="rId1"/>
    <p:sldLayoutId id="214748368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txStyles>
    <p:titleStyle>
      <a:lvl1pPr algn="l" defTabSz="914400" rtl="0" eaLnBrk="1" latinLnBrk="0" hangingPunct="1">
        <a:lnSpc>
          <a:spcPct val="90000"/>
        </a:lnSpc>
        <a:spcBef>
          <a:spcPct val="0"/>
        </a:spcBef>
        <a:buNone/>
        <a:defRPr sz="4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F26B43"/>
          </p15:clr>
        </p15:guide>
        <p15:guide id="2" pos="528" userDrawn="1">
          <p15:clr>
            <a:srgbClr val="F26B43"/>
          </p15:clr>
        </p15:guide>
        <p15:guide id="3" orient="horz" pos="2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743669"/>
      </p:ext>
    </p:extLst>
  </p:cSld>
  <p:clrMap bg1="lt1" tx1="dk1" bg2="lt2" tx2="dk2" accent1="accent1" accent2="accent2" accent3="accent3" accent4="accent4" accent5="accent5" accent6="accent6" hlink="hlink" folHlink="folHlink"/>
  <p:sldLayoutIdLst>
    <p:sldLayoutId id="2147483682" r:id="rId1"/>
  </p:sldLayoutIdLst>
  <p:txStyles>
    <p:titleStyle>
      <a:lvl1pPr algn="ctr" defTabSz="457189" rtl="0" eaLnBrk="1" latinLnBrk="0" hangingPunct="1">
        <a:spcBef>
          <a:spcPct val="0"/>
        </a:spcBef>
        <a:buNone/>
        <a:defRPr sz="4400" kern="1200">
          <a:solidFill>
            <a:schemeClr val="tx1"/>
          </a:solidFill>
          <a:latin typeface="Century Gothic" panose="020B0502020202020204" pitchFamily="34" charset="0"/>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32" indent="-285744" algn="l" defTabSz="457189" rtl="0" eaLnBrk="1" latinLnBrk="0" hangingPunct="1">
        <a:spcBef>
          <a:spcPct val="20000"/>
        </a:spcBef>
        <a:buFont typeface="Wingdings" panose="05000000000000000000" pitchFamily="2" charset="2"/>
        <a:buChar char="§"/>
        <a:defRPr sz="2800" kern="1200">
          <a:solidFill>
            <a:schemeClr val="tx1"/>
          </a:solidFill>
          <a:latin typeface="Segoe UI" panose="020B0502040204020203" pitchFamily="34" charset="0"/>
          <a:ea typeface="+mn-ea"/>
          <a:cs typeface="Segoe UI" panose="020B0502040204020203" pitchFamily="34" charset="0"/>
        </a:defRPr>
      </a:lvl2pPr>
      <a:lvl3pPr marL="1142971" indent="-228594" algn="l" defTabSz="457189" rtl="0" eaLnBrk="1" latinLnBrk="0" hangingPunct="1">
        <a:spcBef>
          <a:spcPct val="20000"/>
        </a:spcBef>
        <a:buFont typeface="Arial"/>
        <a:buChar char="•"/>
        <a:defRPr sz="2400" kern="1200">
          <a:solidFill>
            <a:schemeClr val="tx1"/>
          </a:solidFill>
          <a:latin typeface="Segoe UI" panose="020B0502040204020203" pitchFamily="34" charset="0"/>
          <a:ea typeface="+mn-ea"/>
          <a:cs typeface="Segoe UI" panose="020B0502040204020203" pitchFamily="34" charset="0"/>
        </a:defRPr>
      </a:lvl3pPr>
      <a:lvl4pPr marL="1600160" indent="-228594" algn="l" defTabSz="457189" rtl="0" eaLnBrk="1" latinLnBrk="0" hangingPunct="1">
        <a:spcBef>
          <a:spcPct val="20000"/>
        </a:spcBef>
        <a:buFont typeface="Arial"/>
        <a:buChar char="–"/>
        <a:defRPr sz="2000" kern="1200">
          <a:solidFill>
            <a:schemeClr val="tx1"/>
          </a:solidFill>
          <a:latin typeface="Segoe UI" panose="020B0502040204020203" pitchFamily="34" charset="0"/>
          <a:ea typeface="+mn-ea"/>
          <a:cs typeface="Segoe UI" panose="020B0502040204020203" pitchFamily="34" charset="0"/>
        </a:defRPr>
      </a:lvl4pPr>
      <a:lvl5pPr marL="2057349" indent="-228594" algn="l" defTabSz="457189" rtl="0" eaLnBrk="1" latinLnBrk="0" hangingPunct="1">
        <a:spcBef>
          <a:spcPct val="20000"/>
        </a:spcBef>
        <a:buFont typeface="Arial"/>
        <a:buChar char="»"/>
        <a:defRPr sz="2000" kern="1200">
          <a:solidFill>
            <a:schemeClr val="tx1"/>
          </a:solidFill>
          <a:latin typeface="Segoe UI" panose="020B0502040204020203" pitchFamily="34" charset="0"/>
          <a:ea typeface="+mn-ea"/>
          <a:cs typeface="Segoe UI" panose="020B0502040204020203"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5D_103EE87C.xml"/><Relationship Id="rId7" Type="http://schemas.openxmlformats.org/officeDocument/2006/relationships/image" Target="../media/image11.sv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microsoft.com/office/2018/10/relationships/comments" Target="../comments/modernComment_15B_6B34D9FC.xml"/><Relationship Id="rId7" Type="http://schemas.openxmlformats.org/officeDocument/2006/relationships/image" Target="../media/image11.sv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5.xml"/><Relationship Id="rId4" Type="http://schemas.openxmlformats.org/officeDocument/2006/relationships/image" Target="../media/image13.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34.xml.rels><?xml version="1.0" encoding="UTF-8" standalone="yes"?>
<Relationships xmlns="http://schemas.openxmlformats.org/package/2006/relationships"><Relationship Id="rId3" Type="http://schemas.microsoft.com/office/2018/10/relationships/comments" Target="../comments/modernComment_162_499FEBFD.xml"/><Relationship Id="rId7" Type="http://schemas.openxmlformats.org/officeDocument/2006/relationships/image" Target="../media/image11.sv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5.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4.xml"/><Relationship Id="rId1" Type="http://schemas.openxmlformats.org/officeDocument/2006/relationships/slideLayout" Target="../slideLayouts/slideLayout2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up of hands on top of each other&#10;&#10;AI-generated content may be incorrect.">
            <a:extLst>
              <a:ext uri="{FF2B5EF4-FFF2-40B4-BE49-F238E27FC236}">
                <a16:creationId xmlns:a16="http://schemas.microsoft.com/office/drawing/2014/main" id="{43299253-A5A8-1C2E-7B6F-40EA47E3AD23}"/>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6313DD1-DCD2-5C48-C5DA-0DB88EEEB0F7}"/>
              </a:ext>
            </a:extLst>
          </p:cNvPr>
          <p:cNvSpPr>
            <a:spLocks noGrp="1"/>
          </p:cNvSpPr>
          <p:nvPr>
            <p:ph type="subTitle" idx="1"/>
          </p:nvPr>
        </p:nvSpPr>
        <p:spPr>
          <a:xfrm>
            <a:off x="848360" y="3401481"/>
            <a:ext cx="9144000" cy="1655762"/>
          </a:xfrm>
        </p:spPr>
        <p:txBody>
          <a:bodyPr/>
          <a:lstStyle/>
          <a:p>
            <a:r>
              <a:rPr lang="en-US" sz="2400" b="1">
                <a:solidFill>
                  <a:schemeClr val="tx1"/>
                </a:solidFill>
                <a:latin typeface="Arial" panose="020B0604020202020204" pitchFamily="34" charset="0"/>
                <a:cs typeface="Arial" panose="020B0604020202020204" pitchFamily="34" charset="0"/>
              </a:rPr>
              <a:t>Effective Communication Strategies </a:t>
            </a:r>
            <a:br>
              <a:rPr lang="en-US" sz="2400" b="1">
                <a:solidFill>
                  <a:schemeClr val="tx1"/>
                </a:solidFill>
                <a:latin typeface="Arial" panose="020B0604020202020204" pitchFamily="34" charset="0"/>
                <a:cs typeface="Arial" panose="020B0604020202020204" pitchFamily="34" charset="0"/>
              </a:rPr>
            </a:br>
            <a:r>
              <a:rPr lang="en-US" sz="2400" b="1">
                <a:solidFill>
                  <a:schemeClr val="tx1"/>
                </a:solidFill>
                <a:latin typeface="Arial" panose="020B0604020202020204" pitchFamily="34" charset="0"/>
                <a:cs typeface="Arial" panose="020B0604020202020204" pitchFamily="34" charset="0"/>
              </a:rPr>
              <a:t>for School Board Members  </a:t>
            </a:r>
          </a:p>
          <a:p>
            <a:endParaRPr lang="en-US">
              <a:latin typeface="+mj-lt"/>
            </a:endParaRPr>
          </a:p>
        </p:txBody>
      </p:sp>
      <p:sp>
        <p:nvSpPr>
          <p:cNvPr id="5" name="TextBox 4">
            <a:extLst>
              <a:ext uri="{FF2B5EF4-FFF2-40B4-BE49-F238E27FC236}">
                <a16:creationId xmlns:a16="http://schemas.microsoft.com/office/drawing/2014/main" id="{B6C143E8-D99E-E1DE-A5F2-06C44C6B1B3A}"/>
              </a:ext>
            </a:extLst>
          </p:cNvPr>
          <p:cNvSpPr txBox="1"/>
          <p:nvPr/>
        </p:nvSpPr>
        <p:spPr>
          <a:xfrm>
            <a:off x="5702710" y="6086154"/>
            <a:ext cx="6204155" cy="461665"/>
          </a:xfrm>
          <a:prstGeom prst="rect">
            <a:avLst/>
          </a:prstGeom>
          <a:noFill/>
        </p:spPr>
        <p:txBody>
          <a:bodyPr wrap="square" rtlCol="0">
            <a:spAutoFit/>
          </a:bodyPr>
          <a:lstStyle/>
          <a:p>
            <a:pPr algn="r"/>
            <a:r>
              <a:rPr lang="en-US" sz="800">
                <a:latin typeface="Arial" panose="020B0604020202020204" pitchFamily="34" charset="0"/>
                <a:cs typeface="Arial" panose="020B0604020202020204" pitchFamily="34" charset="0"/>
              </a:rPr>
              <a:t>This information is provided for educational purposes only to facilitate a general understanding of the law or other regulatory matter. This information is neither an exhaustive treatment on the subject nor is this intended to substitute for the advice of an attorney or other professional advisor. Consult with your attorney or professional advisor to apply these principles to specific fact situations.</a:t>
            </a:r>
          </a:p>
        </p:txBody>
      </p:sp>
      <p:sp>
        <p:nvSpPr>
          <p:cNvPr id="6" name="Title 5">
            <a:extLst>
              <a:ext uri="{FF2B5EF4-FFF2-40B4-BE49-F238E27FC236}">
                <a16:creationId xmlns:a16="http://schemas.microsoft.com/office/drawing/2014/main" id="{3BAFBB77-BD69-25F5-434D-E2BF19D0F029}"/>
              </a:ext>
            </a:extLst>
          </p:cNvPr>
          <p:cNvSpPr>
            <a:spLocks noGrp="1"/>
          </p:cNvSpPr>
          <p:nvPr>
            <p:ph type="ctrTitle"/>
          </p:nvPr>
        </p:nvSpPr>
        <p:spPr>
          <a:xfrm>
            <a:off x="754790" y="2411193"/>
            <a:ext cx="9895840" cy="1655763"/>
          </a:xfrm>
        </p:spPr>
        <p:txBody>
          <a:bodyPr/>
          <a:lstStyle/>
          <a:p>
            <a:r>
              <a:rPr lang="en-US">
                <a:latin typeface="+mj-lt"/>
              </a:rPr>
              <a:t>Making Connections</a:t>
            </a:r>
          </a:p>
        </p:txBody>
      </p:sp>
      <p:cxnSp>
        <p:nvCxnSpPr>
          <p:cNvPr id="11" name="Straight Connector 10">
            <a:extLst>
              <a:ext uri="{FF2B5EF4-FFF2-40B4-BE49-F238E27FC236}">
                <a16:creationId xmlns:a16="http://schemas.microsoft.com/office/drawing/2014/main" id="{913F4FAE-211E-B505-7218-2D72473B3B12}"/>
              </a:ext>
            </a:extLst>
          </p:cNvPr>
          <p:cNvCxnSpPr>
            <a:cxnSpLocks/>
          </p:cNvCxnSpPr>
          <p:nvPr/>
        </p:nvCxnSpPr>
        <p:spPr>
          <a:xfrm>
            <a:off x="664536" y="2411193"/>
            <a:ext cx="0" cy="1725003"/>
          </a:xfrm>
          <a:prstGeom prst="line">
            <a:avLst/>
          </a:prstGeom>
          <a:ln w="28575">
            <a:solidFill>
              <a:srgbClr val="007CC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8402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89227-9864-6653-144E-A96A1B8F3ED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4EDA032-046B-240D-0137-83946F317506}"/>
              </a:ext>
            </a:extLst>
          </p:cNvPr>
          <p:cNvSpPr/>
          <p:nvPr/>
        </p:nvSpPr>
        <p:spPr>
          <a:xfrm>
            <a:off x="304507" y="366363"/>
            <a:ext cx="11582986" cy="52506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75153591-BC7F-2EBC-234B-487693BF2F69}"/>
              </a:ext>
            </a:extLst>
          </p:cNvPr>
          <p:cNvSpPr>
            <a:spLocks noGrp="1"/>
          </p:cNvSpPr>
          <p:nvPr>
            <p:ph type="title"/>
          </p:nvPr>
        </p:nvSpPr>
        <p:spPr>
          <a:xfrm>
            <a:off x="489857" y="2609609"/>
            <a:ext cx="11212285" cy="1325563"/>
          </a:xfrm>
        </p:spPr>
        <p:txBody>
          <a:bodyPr>
            <a:noAutofit/>
          </a:bodyPr>
          <a:lstStyle/>
          <a:p>
            <a:pPr marL="0" marR="0" lvl="0" indent="0" algn="l" defTabSz="914400" rtl="0" eaLnBrk="1" fontAlgn="auto" latinLnBrk="0" hangingPunct="1">
              <a:lnSpc>
                <a:spcPct val="100000"/>
              </a:lnSpc>
              <a:spcBef>
                <a:spcPts val="0"/>
              </a:spcBef>
              <a:buClrTx/>
              <a:buSzTx/>
              <a:buFontTx/>
              <a:buNone/>
              <a:tabLst/>
              <a:defRPr/>
            </a:pPr>
            <a:r>
              <a:rPr kumimoji="0" lang="en-US" sz="19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Parents,</a:t>
            </a:r>
            <a:br>
              <a:rPr lang="en-US" sz="1900" b="0" dirty="0">
                <a:solidFill>
                  <a:srgbClr val="000000"/>
                </a:solidFill>
                <a:latin typeface="Arial Narrow" panose="020B0606020202030204" pitchFamily="34" charset="0"/>
                <a:ea typeface="+mn-ea"/>
                <a:cs typeface="Arial" panose="020B0604020202020204" pitchFamily="34" charset="0"/>
              </a:rPr>
            </a:br>
            <a:br>
              <a:rPr kumimoji="0" lang="en-US" sz="1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br>
            <a:r>
              <a:rPr kumimoji="0" lang="en-US" sz="19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I want to make you aware that a first grader </a:t>
            </a:r>
            <a:r>
              <a:rPr kumimoji="0" lang="en-US" sz="1900" i="0" u="none" strike="noStrike" kern="1200" cap="none" spc="0" normalizeH="0" baseline="0" noProof="0" dirty="0">
                <a:ln>
                  <a:noFill/>
                </a:ln>
                <a:solidFill>
                  <a:srgbClr val="00B050"/>
                </a:solidFill>
                <a:effectLst/>
                <a:uLnTx/>
                <a:uFillTx/>
                <a:latin typeface="Arial Narrow" panose="020B0606020202030204" pitchFamily="34" charset="0"/>
                <a:ea typeface="+mn-ea"/>
                <a:cs typeface="Arial" panose="020B0604020202020204" pitchFamily="34" charset="0"/>
              </a:rPr>
              <a:t>brought a black, plastic toy gun to school today </a:t>
            </a:r>
            <a:r>
              <a:rPr kumimoji="0" lang="en-US" sz="19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in their backpack, took it out while in class and showed it to another student. It was immediately confiscated by the teacher, who reported the incident to me. Although it was a toy and did not cause harm to anyone, we take these matters very seriously and appropriate disciplinary action is being taken.</a:t>
            </a:r>
            <a:br>
              <a:rPr kumimoji="0" lang="en-US" sz="19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br>
            <a:br>
              <a:rPr lang="en-US" sz="1000" b="0" dirty="0">
                <a:solidFill>
                  <a:srgbClr val="000000"/>
                </a:solidFill>
                <a:latin typeface="Arial Narrow" panose="020B0606020202030204" pitchFamily="34" charset="0"/>
                <a:ea typeface="+mn-ea"/>
                <a:cs typeface="Arial" panose="020B0604020202020204" pitchFamily="34" charset="0"/>
              </a:rPr>
            </a:br>
            <a:r>
              <a:rPr kumimoji="0" lang="en-US" sz="1900" i="0" u="none" strike="noStrike" kern="1200" cap="none" spc="0" normalizeH="0" baseline="0" noProof="0" dirty="0">
                <a:ln>
                  <a:noFill/>
                </a:ln>
                <a:solidFill>
                  <a:srgbClr val="00B050"/>
                </a:solidFill>
                <a:effectLst/>
                <a:uLnTx/>
                <a:uFillTx/>
                <a:latin typeface="Arial Narrow" panose="020B0606020202030204" pitchFamily="34" charset="0"/>
                <a:ea typeface="+mn-ea"/>
                <a:cs typeface="Arial" panose="020B0604020202020204" pitchFamily="34" charset="0"/>
              </a:rPr>
              <a:t>Please take this opportunity to emphasize with your student the seriousness of bringing inappropriate and illegal items to school and encourage them to immediately report anything that might be a danger or seem threatening.</a:t>
            </a:r>
            <a:br>
              <a:rPr lang="en-US" sz="1900" dirty="0">
                <a:solidFill>
                  <a:srgbClr val="00B050"/>
                </a:solidFill>
                <a:latin typeface="Arial Narrow" panose="020B0606020202030204" pitchFamily="34" charset="0"/>
                <a:ea typeface="+mn-ea"/>
                <a:cs typeface="Arial" panose="020B0604020202020204" pitchFamily="34" charset="0"/>
              </a:rPr>
            </a:br>
            <a:br>
              <a:rPr lang="en-US" sz="1000" dirty="0">
                <a:solidFill>
                  <a:srgbClr val="00B050"/>
                </a:solidFill>
                <a:latin typeface="Arial Narrow" panose="020B0606020202030204" pitchFamily="34" charset="0"/>
                <a:ea typeface="+mn-ea"/>
                <a:cs typeface="Arial" panose="020B0604020202020204" pitchFamily="34" charset="0"/>
              </a:rPr>
            </a:br>
            <a:r>
              <a:rPr kumimoji="0" lang="en-US" sz="1900" i="0" u="none" strike="noStrike" kern="1200" cap="none" spc="0" normalizeH="0" baseline="0" noProof="0" dirty="0">
                <a:ln>
                  <a:noFill/>
                </a:ln>
                <a:solidFill>
                  <a:srgbClr val="00B050"/>
                </a:solidFill>
                <a:effectLst/>
                <a:uLnTx/>
                <a:uFillTx/>
                <a:latin typeface="Arial Narrow" panose="020B0606020202030204" pitchFamily="34" charset="0"/>
                <a:ea typeface="+mn-ea"/>
                <a:cs typeface="Arial" panose="020B0604020202020204" pitchFamily="34" charset="0"/>
              </a:rPr>
              <a:t>Thank you for all you do for your children and for our school. Let’s continue to work together to keep our students safe.</a:t>
            </a:r>
            <a:br>
              <a:rPr kumimoji="0" lang="en-US" sz="1900" i="0" u="none" strike="noStrike" kern="1200" cap="none" spc="0" normalizeH="0" baseline="0" noProof="0" dirty="0">
                <a:ln>
                  <a:noFill/>
                </a:ln>
                <a:solidFill>
                  <a:srgbClr val="00B050"/>
                </a:solidFill>
                <a:effectLst/>
                <a:uLnTx/>
                <a:uFillTx/>
                <a:latin typeface="Arial Narrow" panose="020B0606020202030204" pitchFamily="34" charset="0"/>
                <a:ea typeface="+mn-ea"/>
                <a:cs typeface="Arial" panose="020B0604020202020204" pitchFamily="34" charset="0"/>
              </a:rPr>
            </a:br>
            <a:br>
              <a:rPr kumimoji="0" lang="en-US" sz="1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br>
            <a:r>
              <a:rPr kumimoji="0" lang="en-US" sz="19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If you have questions, please call the school at 123-456-7890.</a:t>
            </a:r>
            <a:br>
              <a:rPr kumimoji="0" lang="en-US" sz="19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br>
            <a:br>
              <a:rPr lang="en-US" sz="1000" b="0" dirty="0">
                <a:solidFill>
                  <a:srgbClr val="000000"/>
                </a:solidFill>
                <a:latin typeface="Arial Narrow" panose="020B0606020202030204" pitchFamily="34" charset="0"/>
                <a:ea typeface="+mn-ea"/>
                <a:cs typeface="Arial" panose="020B0604020202020204" pitchFamily="34" charset="0"/>
              </a:rPr>
            </a:br>
            <a:r>
              <a:rPr kumimoji="0" lang="en-US" sz="19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Sincerely, </a:t>
            </a:r>
            <a:br>
              <a:rPr kumimoji="0" lang="en-US" sz="19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br>
            <a:r>
              <a:rPr kumimoji="0" lang="en-US" sz="19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John Doe</a:t>
            </a:r>
            <a:br>
              <a:rPr kumimoji="0" lang="en-US" sz="19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br>
            <a:r>
              <a:rPr kumimoji="0" lang="en-US" sz="19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Principal</a:t>
            </a:r>
          </a:p>
        </p:txBody>
      </p:sp>
      <p:sp>
        <p:nvSpPr>
          <p:cNvPr id="7" name="Rectangle 6">
            <a:extLst>
              <a:ext uri="{FF2B5EF4-FFF2-40B4-BE49-F238E27FC236}">
                <a16:creationId xmlns:a16="http://schemas.microsoft.com/office/drawing/2014/main" id="{A531F283-0748-280D-70CC-5F71D78FEE4A}"/>
              </a:ext>
            </a:extLst>
          </p:cNvPr>
          <p:cNvSpPr/>
          <p:nvPr/>
        </p:nvSpPr>
        <p:spPr>
          <a:xfrm>
            <a:off x="4278630" y="366363"/>
            <a:ext cx="3634740" cy="72226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itle 1">
            <a:extLst>
              <a:ext uri="{FF2B5EF4-FFF2-40B4-BE49-F238E27FC236}">
                <a16:creationId xmlns:a16="http://schemas.microsoft.com/office/drawing/2014/main" id="{4D75D083-DB70-2274-65EF-BBBA9F63F519}"/>
              </a:ext>
            </a:extLst>
          </p:cNvPr>
          <p:cNvSpPr txBox="1">
            <a:spLocks/>
          </p:cNvSpPr>
          <p:nvPr/>
        </p:nvSpPr>
        <p:spPr>
          <a:xfrm>
            <a:off x="4278630" y="64857"/>
            <a:ext cx="363474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Example 1</a:t>
            </a:r>
          </a:p>
        </p:txBody>
      </p:sp>
    </p:spTree>
    <p:extLst>
      <p:ext uri="{BB962C8B-B14F-4D97-AF65-F5344CB8AC3E}">
        <p14:creationId xmlns:p14="http://schemas.microsoft.com/office/powerpoint/2010/main" val="2171571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126F8-7CE6-65DE-0365-94B1FC7AC3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DACA0-7AAA-31C6-0357-D2EE5FC13B42}"/>
              </a:ext>
            </a:extLst>
          </p:cNvPr>
          <p:cNvSpPr>
            <a:spLocks noGrp="1"/>
          </p:cNvSpPr>
          <p:nvPr>
            <p:ph type="title"/>
          </p:nvPr>
        </p:nvSpPr>
        <p:spPr>
          <a:xfrm>
            <a:off x="838200" y="890992"/>
            <a:ext cx="6631379" cy="799696"/>
          </a:xfrm>
        </p:spPr>
        <p:txBody>
          <a:bodyPr>
            <a:normAutofit/>
          </a:bodyPr>
          <a:lstStyle/>
          <a:p>
            <a:r>
              <a:rPr lang="en-US">
                <a:latin typeface="+mj-lt"/>
              </a:rPr>
              <a:t>Ask Targeted Questions</a:t>
            </a:r>
          </a:p>
        </p:txBody>
      </p:sp>
      <p:sp>
        <p:nvSpPr>
          <p:cNvPr id="19" name="TextBox 10">
            <a:extLst>
              <a:ext uri="{FF2B5EF4-FFF2-40B4-BE49-F238E27FC236}">
                <a16:creationId xmlns:a16="http://schemas.microsoft.com/office/drawing/2014/main" id="{89283C47-BC3A-D404-3D66-E12FCFB6096E}"/>
              </a:ext>
            </a:extLst>
          </p:cNvPr>
          <p:cNvSpPr txBox="1"/>
          <p:nvPr/>
        </p:nvSpPr>
        <p:spPr>
          <a:xfrm>
            <a:off x="2220685" y="1864139"/>
            <a:ext cx="8229600" cy="1507272"/>
          </a:xfrm>
          <a:prstGeom prst="rect">
            <a:avLst/>
          </a:prstGeom>
        </p:spPr>
        <p:txBody>
          <a:bodyPr wrap="square" lIns="0" tIns="0" rIns="0" bIns="0" rtlCol="0" anchor="t">
            <a:spAutoFit/>
          </a:bodyPr>
          <a:lstStyle/>
          <a:p>
            <a:pPr marL="0" marR="0" lvl="0" indent="0" algn="l" defTabSz="914400" rtl="0" eaLnBrk="1" fontAlgn="auto" latinLnBrk="0" hangingPunct="1">
              <a:lnSpc>
                <a:spcPts val="6299"/>
              </a:lnSpc>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What do we know?</a:t>
            </a:r>
          </a:p>
          <a:p>
            <a:pPr marL="0" marR="0" lvl="0" indent="0" algn="l" defTabSz="914400" rtl="0" eaLnBrk="1" fontAlgn="auto" latinLnBrk="0" hangingPunct="1">
              <a:lnSpc>
                <a:spcPts val="6299"/>
              </a:lnSpc>
              <a:spcBef>
                <a:spcPts val="0"/>
              </a:spcBef>
              <a:spcAft>
                <a:spcPts val="0"/>
              </a:spcAft>
              <a:buClrTx/>
              <a:buSzTx/>
              <a:buFontTx/>
              <a:buNone/>
              <a:tabLst/>
              <a:defRPr/>
            </a:pPr>
            <a:endPar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endParaRPr>
          </a:p>
        </p:txBody>
      </p:sp>
      <p:sp>
        <p:nvSpPr>
          <p:cNvPr id="20" name="TextBox 10">
            <a:extLst>
              <a:ext uri="{FF2B5EF4-FFF2-40B4-BE49-F238E27FC236}">
                <a16:creationId xmlns:a16="http://schemas.microsoft.com/office/drawing/2014/main" id="{D3DC7788-5A2F-1F17-7258-675E4D3E44F4}"/>
              </a:ext>
            </a:extLst>
          </p:cNvPr>
          <p:cNvSpPr txBox="1"/>
          <p:nvPr/>
        </p:nvSpPr>
        <p:spPr>
          <a:xfrm>
            <a:off x="2220685" y="2875627"/>
            <a:ext cx="959539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How do we know it?</a:t>
            </a:r>
          </a:p>
        </p:txBody>
      </p:sp>
      <p:sp>
        <p:nvSpPr>
          <p:cNvPr id="25" name="TextBox 10">
            <a:extLst>
              <a:ext uri="{FF2B5EF4-FFF2-40B4-BE49-F238E27FC236}">
                <a16:creationId xmlns:a16="http://schemas.microsoft.com/office/drawing/2014/main" id="{53404FC0-A7C7-6565-C96C-B1BC7A8B3B84}"/>
              </a:ext>
            </a:extLst>
          </p:cNvPr>
          <p:cNvSpPr txBox="1"/>
          <p:nvPr/>
        </p:nvSpPr>
        <p:spPr>
          <a:xfrm>
            <a:off x="2220685" y="3667730"/>
            <a:ext cx="959539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What can we share?</a:t>
            </a:r>
          </a:p>
        </p:txBody>
      </p:sp>
      <p:sp>
        <p:nvSpPr>
          <p:cNvPr id="26" name="TextBox 10">
            <a:extLst>
              <a:ext uri="{FF2B5EF4-FFF2-40B4-BE49-F238E27FC236}">
                <a16:creationId xmlns:a16="http://schemas.microsoft.com/office/drawing/2014/main" id="{E7C45E8E-A79F-1BE6-F33F-B4F2FCF2D985}"/>
              </a:ext>
            </a:extLst>
          </p:cNvPr>
          <p:cNvSpPr txBox="1"/>
          <p:nvPr/>
        </p:nvSpPr>
        <p:spPr>
          <a:xfrm>
            <a:off x="2220685" y="4420363"/>
            <a:ext cx="959539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113058"/>
                </a:solidFill>
                <a:effectLst/>
                <a:uLnTx/>
                <a:uFillTx/>
                <a:latin typeface="Arial" panose="020B0604020202020204" pitchFamily="34" charset="0"/>
                <a:ea typeface="+mn-ea"/>
                <a:cs typeface="Arial" panose="020B0604020202020204" pitchFamily="34" charset="0"/>
              </a:rPr>
              <a:t>Are additional/different resources needed?</a:t>
            </a:r>
          </a:p>
        </p:txBody>
      </p:sp>
      <p:sp>
        <p:nvSpPr>
          <p:cNvPr id="4" name="TextBox 10">
            <a:extLst>
              <a:ext uri="{FF2B5EF4-FFF2-40B4-BE49-F238E27FC236}">
                <a16:creationId xmlns:a16="http://schemas.microsoft.com/office/drawing/2014/main" id="{A25FCB38-08E9-39EA-1606-54CA22FA1E6D}"/>
              </a:ext>
            </a:extLst>
          </p:cNvPr>
          <p:cNvSpPr txBox="1"/>
          <p:nvPr/>
        </p:nvSpPr>
        <p:spPr>
          <a:xfrm>
            <a:off x="2220685" y="5226255"/>
            <a:ext cx="959539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113058"/>
                </a:solidFill>
                <a:effectLst/>
                <a:uLnTx/>
                <a:uFillTx/>
                <a:latin typeface="Arial" panose="020B0604020202020204" pitchFamily="34" charset="0"/>
                <a:ea typeface="+mn-ea"/>
                <a:cs typeface="Arial" panose="020B0604020202020204" pitchFamily="34" charset="0"/>
              </a:rPr>
              <a:t>Next time, how can we do better?</a:t>
            </a:r>
          </a:p>
        </p:txBody>
      </p:sp>
      <p:grpSp>
        <p:nvGrpSpPr>
          <p:cNvPr id="5" name="Group 4">
            <a:extLst>
              <a:ext uri="{FF2B5EF4-FFF2-40B4-BE49-F238E27FC236}">
                <a16:creationId xmlns:a16="http://schemas.microsoft.com/office/drawing/2014/main" id="{7ABF3B46-D26E-4938-87E9-DE666CFD2AA4}"/>
              </a:ext>
            </a:extLst>
          </p:cNvPr>
          <p:cNvGrpSpPr/>
          <p:nvPr/>
        </p:nvGrpSpPr>
        <p:grpSpPr>
          <a:xfrm>
            <a:off x="1204852" y="2015560"/>
            <a:ext cx="603039" cy="603039"/>
            <a:chOff x="1204864" y="3127480"/>
            <a:chExt cx="603039" cy="603039"/>
          </a:xfrm>
        </p:grpSpPr>
        <p:pic>
          <p:nvPicPr>
            <p:cNvPr id="6" name="Picture 2">
              <a:extLst>
                <a:ext uri="{FF2B5EF4-FFF2-40B4-BE49-F238E27FC236}">
                  <a16:creationId xmlns:a16="http://schemas.microsoft.com/office/drawing/2014/main" id="{0227C9A5-F175-0226-1F11-7AAA37E61E5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7" name="Graphic 6" descr="Checkmark with solid fill">
              <a:extLst>
                <a:ext uri="{FF2B5EF4-FFF2-40B4-BE49-F238E27FC236}">
                  <a16:creationId xmlns:a16="http://schemas.microsoft.com/office/drawing/2014/main" id="{556FD92E-8865-6340-61BE-8790096FBD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8" name="Group 7">
            <a:extLst>
              <a:ext uri="{FF2B5EF4-FFF2-40B4-BE49-F238E27FC236}">
                <a16:creationId xmlns:a16="http://schemas.microsoft.com/office/drawing/2014/main" id="{55D803EC-DEF2-6665-E999-9E499A04A98F}"/>
              </a:ext>
            </a:extLst>
          </p:cNvPr>
          <p:cNvGrpSpPr/>
          <p:nvPr/>
        </p:nvGrpSpPr>
        <p:grpSpPr>
          <a:xfrm>
            <a:off x="1204852" y="2804939"/>
            <a:ext cx="603039" cy="603039"/>
            <a:chOff x="1204864" y="3127480"/>
            <a:chExt cx="603039" cy="603039"/>
          </a:xfrm>
        </p:grpSpPr>
        <p:pic>
          <p:nvPicPr>
            <p:cNvPr id="9" name="Picture 2">
              <a:extLst>
                <a:ext uri="{FF2B5EF4-FFF2-40B4-BE49-F238E27FC236}">
                  <a16:creationId xmlns:a16="http://schemas.microsoft.com/office/drawing/2014/main" id="{866873E0-987F-1FFB-836E-B71C04C173E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0" name="Graphic 9" descr="Checkmark with solid fill">
              <a:extLst>
                <a:ext uri="{FF2B5EF4-FFF2-40B4-BE49-F238E27FC236}">
                  <a16:creationId xmlns:a16="http://schemas.microsoft.com/office/drawing/2014/main" id="{ACD176EF-4D21-2E30-3938-39229D349A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11" name="Group 10">
            <a:extLst>
              <a:ext uri="{FF2B5EF4-FFF2-40B4-BE49-F238E27FC236}">
                <a16:creationId xmlns:a16="http://schemas.microsoft.com/office/drawing/2014/main" id="{D9AC71A1-7AFA-3012-0AE3-F900FEDFF703}"/>
              </a:ext>
            </a:extLst>
          </p:cNvPr>
          <p:cNvGrpSpPr/>
          <p:nvPr/>
        </p:nvGrpSpPr>
        <p:grpSpPr>
          <a:xfrm>
            <a:off x="1204852" y="3625606"/>
            <a:ext cx="603039" cy="603039"/>
            <a:chOff x="1204864" y="3127480"/>
            <a:chExt cx="603039" cy="603039"/>
          </a:xfrm>
        </p:grpSpPr>
        <p:pic>
          <p:nvPicPr>
            <p:cNvPr id="12" name="Picture 2">
              <a:extLst>
                <a:ext uri="{FF2B5EF4-FFF2-40B4-BE49-F238E27FC236}">
                  <a16:creationId xmlns:a16="http://schemas.microsoft.com/office/drawing/2014/main" id="{27E794EB-17CF-F267-F553-3CC3EE819C7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3" name="Graphic 12" descr="Checkmark with solid fill">
              <a:extLst>
                <a:ext uri="{FF2B5EF4-FFF2-40B4-BE49-F238E27FC236}">
                  <a16:creationId xmlns:a16="http://schemas.microsoft.com/office/drawing/2014/main" id="{83214A52-9669-ABB3-6F32-4DD7FA2839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15" name="Group 14">
            <a:extLst>
              <a:ext uri="{FF2B5EF4-FFF2-40B4-BE49-F238E27FC236}">
                <a16:creationId xmlns:a16="http://schemas.microsoft.com/office/drawing/2014/main" id="{9D0B11C9-4400-38B3-0A2B-48964ACA4F60}"/>
              </a:ext>
            </a:extLst>
          </p:cNvPr>
          <p:cNvGrpSpPr/>
          <p:nvPr/>
        </p:nvGrpSpPr>
        <p:grpSpPr>
          <a:xfrm>
            <a:off x="1204852" y="4383063"/>
            <a:ext cx="603039" cy="603039"/>
            <a:chOff x="1204864" y="3127480"/>
            <a:chExt cx="603039" cy="603039"/>
          </a:xfrm>
        </p:grpSpPr>
        <p:pic>
          <p:nvPicPr>
            <p:cNvPr id="16" name="Picture 2">
              <a:extLst>
                <a:ext uri="{FF2B5EF4-FFF2-40B4-BE49-F238E27FC236}">
                  <a16:creationId xmlns:a16="http://schemas.microsoft.com/office/drawing/2014/main" id="{F2A38784-EB8F-90C1-E336-C7DDA01AA16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7" name="Graphic 16" descr="Checkmark with solid fill">
              <a:extLst>
                <a:ext uri="{FF2B5EF4-FFF2-40B4-BE49-F238E27FC236}">
                  <a16:creationId xmlns:a16="http://schemas.microsoft.com/office/drawing/2014/main" id="{7CE8EBBC-1661-2E20-6F95-40DF7D98E2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18" name="Group 17">
            <a:extLst>
              <a:ext uri="{FF2B5EF4-FFF2-40B4-BE49-F238E27FC236}">
                <a16:creationId xmlns:a16="http://schemas.microsoft.com/office/drawing/2014/main" id="{6A4BD17C-59C9-6146-0D26-CC557BB31669}"/>
              </a:ext>
            </a:extLst>
          </p:cNvPr>
          <p:cNvGrpSpPr/>
          <p:nvPr/>
        </p:nvGrpSpPr>
        <p:grpSpPr>
          <a:xfrm>
            <a:off x="1204852" y="5161131"/>
            <a:ext cx="603039" cy="603039"/>
            <a:chOff x="1204864" y="3127480"/>
            <a:chExt cx="603039" cy="603039"/>
          </a:xfrm>
        </p:grpSpPr>
        <p:pic>
          <p:nvPicPr>
            <p:cNvPr id="24" name="Picture 2">
              <a:extLst>
                <a:ext uri="{FF2B5EF4-FFF2-40B4-BE49-F238E27FC236}">
                  <a16:creationId xmlns:a16="http://schemas.microsoft.com/office/drawing/2014/main" id="{22A2639D-98BA-766D-4B59-006A30D831D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27" name="Graphic 26" descr="Checkmark with solid fill">
              <a:extLst>
                <a:ext uri="{FF2B5EF4-FFF2-40B4-BE49-F238E27FC236}">
                  <a16:creationId xmlns:a16="http://schemas.microsoft.com/office/drawing/2014/main" id="{4621781F-EC72-34C6-E261-E6A7EB9FDC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sp>
        <p:nvSpPr>
          <p:cNvPr id="14" name="TextBox 13">
            <a:extLst>
              <a:ext uri="{FF2B5EF4-FFF2-40B4-BE49-F238E27FC236}">
                <a16:creationId xmlns:a16="http://schemas.microsoft.com/office/drawing/2014/main" id="{F916E8DA-5748-4A71-EACD-4EA7B2DDF619}"/>
              </a:ext>
            </a:extLst>
          </p:cNvPr>
          <p:cNvSpPr txBox="1"/>
          <p:nvPr/>
        </p:nvSpPr>
        <p:spPr>
          <a:xfrm>
            <a:off x="10863079" y="-151797"/>
            <a:ext cx="1641639" cy="2015936"/>
          </a:xfrm>
          <a:prstGeom prst="rect">
            <a:avLst/>
          </a:prstGeom>
          <a:noFill/>
        </p:spPr>
        <p:txBody>
          <a:bodyPr wrap="square" rtlCol="0">
            <a:spAutoFit/>
          </a:bodyPr>
          <a:lstStyle/>
          <a:p>
            <a:r>
              <a:rPr lang="en-US" sz="12500">
                <a:solidFill>
                  <a:schemeClr val="bg1"/>
                </a:solidFill>
                <a:latin typeface="Verdana Pro Black" panose="020F0502020204030204" pitchFamily="34" charset="0"/>
              </a:rPr>
              <a:t>3</a:t>
            </a:r>
          </a:p>
        </p:txBody>
      </p:sp>
    </p:spTree>
    <p:extLst>
      <p:ext uri="{BB962C8B-B14F-4D97-AF65-F5344CB8AC3E}">
        <p14:creationId xmlns:p14="http://schemas.microsoft.com/office/powerpoint/2010/main" val="3515142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171BC-3F1B-5251-B2CE-B1FD4D13C3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44015C-3B27-A0BB-06FF-38305F3D29B6}"/>
              </a:ext>
            </a:extLst>
          </p:cNvPr>
          <p:cNvSpPr>
            <a:spLocks noGrp="1"/>
          </p:cNvSpPr>
          <p:nvPr>
            <p:ph type="title"/>
          </p:nvPr>
        </p:nvSpPr>
        <p:spPr>
          <a:xfrm>
            <a:off x="838200" y="696562"/>
            <a:ext cx="10977880" cy="799696"/>
          </a:xfrm>
        </p:spPr>
        <p:txBody>
          <a:bodyPr>
            <a:noAutofit/>
          </a:bodyPr>
          <a:lstStyle/>
          <a:p>
            <a:pPr>
              <a:lnSpc>
                <a:spcPct val="100000"/>
              </a:lnSpc>
            </a:pPr>
            <a:r>
              <a:rPr lang="en-US">
                <a:latin typeface="+mj-lt"/>
              </a:rPr>
              <a:t>Carefully Navigate </a:t>
            </a:r>
            <a:br>
              <a:rPr lang="en-US">
                <a:latin typeface="+mj-lt"/>
              </a:rPr>
            </a:br>
            <a:r>
              <a:rPr lang="en-US">
                <a:latin typeface="+mj-lt"/>
              </a:rPr>
              <a:t>‘In the Moment’ Situations</a:t>
            </a:r>
          </a:p>
        </p:txBody>
      </p:sp>
      <p:sp>
        <p:nvSpPr>
          <p:cNvPr id="19" name="TextBox 10">
            <a:extLst>
              <a:ext uri="{FF2B5EF4-FFF2-40B4-BE49-F238E27FC236}">
                <a16:creationId xmlns:a16="http://schemas.microsoft.com/office/drawing/2014/main" id="{719628C7-2413-3A43-923B-347F2511A2CA}"/>
              </a:ext>
            </a:extLst>
          </p:cNvPr>
          <p:cNvSpPr txBox="1"/>
          <p:nvPr/>
        </p:nvSpPr>
        <p:spPr>
          <a:xfrm>
            <a:off x="2220685" y="2324840"/>
            <a:ext cx="8229600" cy="1507272"/>
          </a:xfrm>
          <a:prstGeom prst="rect">
            <a:avLst/>
          </a:prstGeom>
        </p:spPr>
        <p:txBody>
          <a:bodyPr wrap="square" lIns="0" tIns="0" rIns="0" bIns="0" rtlCol="0" anchor="t">
            <a:spAutoFit/>
          </a:bodyPr>
          <a:lstStyle/>
          <a:p>
            <a:pPr marL="0" marR="0" lvl="0" indent="0" algn="l" defTabSz="914400" rtl="0" eaLnBrk="1" fontAlgn="auto" latinLnBrk="0" hangingPunct="1">
              <a:lnSpc>
                <a:spcPts val="6299"/>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113058"/>
                </a:solidFill>
                <a:effectLst/>
                <a:uLnTx/>
                <a:uFillTx/>
                <a:latin typeface="Arial" panose="020B0604020202020204" pitchFamily="34" charset="0"/>
                <a:ea typeface="+mn-ea"/>
                <a:cs typeface="Arial" panose="020B0604020202020204" pitchFamily="34" charset="0"/>
              </a:rPr>
              <a:t>Listen first and display empathy</a:t>
            </a:r>
          </a:p>
          <a:p>
            <a:pPr marL="0" marR="0" lvl="0" indent="0" algn="l" defTabSz="914400" rtl="0" eaLnBrk="1" fontAlgn="auto" latinLnBrk="0" hangingPunct="1">
              <a:lnSpc>
                <a:spcPts val="6299"/>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113058"/>
              </a:solidFill>
              <a:effectLst/>
              <a:uLnTx/>
              <a:uFillTx/>
              <a:latin typeface="Arial" panose="020B0604020202020204" pitchFamily="34" charset="0"/>
              <a:ea typeface="+mn-ea"/>
              <a:cs typeface="Arial" panose="020B0604020202020204" pitchFamily="34" charset="0"/>
            </a:endParaRPr>
          </a:p>
        </p:txBody>
      </p:sp>
      <p:sp>
        <p:nvSpPr>
          <p:cNvPr id="20" name="TextBox 10">
            <a:extLst>
              <a:ext uri="{FF2B5EF4-FFF2-40B4-BE49-F238E27FC236}">
                <a16:creationId xmlns:a16="http://schemas.microsoft.com/office/drawing/2014/main" id="{44FCE8EE-91D6-4480-40E8-F4F301AEE73A}"/>
              </a:ext>
            </a:extLst>
          </p:cNvPr>
          <p:cNvSpPr txBox="1"/>
          <p:nvPr/>
        </p:nvSpPr>
        <p:spPr>
          <a:xfrm>
            <a:off x="2220685" y="3326201"/>
            <a:ext cx="959539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113058"/>
                </a:solidFill>
                <a:effectLst/>
                <a:uLnTx/>
                <a:uFillTx/>
                <a:latin typeface="Arial" panose="020B0604020202020204" pitchFamily="34" charset="0"/>
                <a:ea typeface="+mn-ea"/>
                <a:cs typeface="Arial" panose="020B0604020202020204" pitchFamily="34" charset="0"/>
              </a:rPr>
              <a:t>Follow chain of command as you navigate</a:t>
            </a:r>
          </a:p>
        </p:txBody>
      </p:sp>
      <p:sp>
        <p:nvSpPr>
          <p:cNvPr id="26" name="TextBox 10">
            <a:extLst>
              <a:ext uri="{FF2B5EF4-FFF2-40B4-BE49-F238E27FC236}">
                <a16:creationId xmlns:a16="http://schemas.microsoft.com/office/drawing/2014/main" id="{A0B678D5-1EE9-ED19-7E11-117642840D38}"/>
              </a:ext>
            </a:extLst>
          </p:cNvPr>
          <p:cNvSpPr txBox="1"/>
          <p:nvPr/>
        </p:nvSpPr>
        <p:spPr>
          <a:xfrm>
            <a:off x="2220685" y="4837216"/>
            <a:ext cx="959539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113058"/>
                </a:solidFill>
                <a:effectLst/>
                <a:uLnTx/>
                <a:uFillTx/>
                <a:latin typeface="Arial" panose="020B0604020202020204" pitchFamily="34" charset="0"/>
                <a:ea typeface="+mn-ea"/>
                <a:cs typeface="Arial" panose="020B0604020202020204" pitchFamily="34" charset="0"/>
              </a:rPr>
              <a:t>Work to ensure appropriate person follows up</a:t>
            </a:r>
          </a:p>
        </p:txBody>
      </p:sp>
      <p:sp>
        <p:nvSpPr>
          <p:cNvPr id="4" name="TextBox 10">
            <a:extLst>
              <a:ext uri="{FF2B5EF4-FFF2-40B4-BE49-F238E27FC236}">
                <a16:creationId xmlns:a16="http://schemas.microsoft.com/office/drawing/2014/main" id="{06ADFE12-D569-7419-6D82-27BD759A83F3}"/>
              </a:ext>
            </a:extLst>
          </p:cNvPr>
          <p:cNvSpPr txBox="1"/>
          <p:nvPr/>
        </p:nvSpPr>
        <p:spPr>
          <a:xfrm>
            <a:off x="2220685" y="4113480"/>
            <a:ext cx="959539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113058"/>
                </a:solidFill>
                <a:effectLst/>
                <a:uLnTx/>
                <a:uFillTx/>
                <a:latin typeface="Arial" panose="020B0604020202020204" pitchFamily="34" charset="0"/>
                <a:ea typeface="+mn-ea"/>
                <a:cs typeface="Arial" panose="020B0604020202020204" pitchFamily="34" charset="0"/>
              </a:rPr>
              <a:t>Relay concerns to administrators</a:t>
            </a:r>
          </a:p>
        </p:txBody>
      </p:sp>
      <p:grpSp>
        <p:nvGrpSpPr>
          <p:cNvPr id="5" name="Group 4">
            <a:extLst>
              <a:ext uri="{FF2B5EF4-FFF2-40B4-BE49-F238E27FC236}">
                <a16:creationId xmlns:a16="http://schemas.microsoft.com/office/drawing/2014/main" id="{872A0D3D-1D70-3A7F-DFDA-87FFBEC4F343}"/>
              </a:ext>
            </a:extLst>
          </p:cNvPr>
          <p:cNvGrpSpPr/>
          <p:nvPr/>
        </p:nvGrpSpPr>
        <p:grpSpPr>
          <a:xfrm>
            <a:off x="1204852" y="2466134"/>
            <a:ext cx="603039" cy="603039"/>
            <a:chOff x="1204864" y="3127480"/>
            <a:chExt cx="603039" cy="603039"/>
          </a:xfrm>
        </p:grpSpPr>
        <p:pic>
          <p:nvPicPr>
            <p:cNvPr id="6" name="Picture 2">
              <a:extLst>
                <a:ext uri="{FF2B5EF4-FFF2-40B4-BE49-F238E27FC236}">
                  <a16:creationId xmlns:a16="http://schemas.microsoft.com/office/drawing/2014/main" id="{2E33F988-7C97-B8A5-3F6C-CF11273D844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7" name="Graphic 6" descr="Checkmark with solid fill">
              <a:extLst>
                <a:ext uri="{FF2B5EF4-FFF2-40B4-BE49-F238E27FC236}">
                  <a16:creationId xmlns:a16="http://schemas.microsoft.com/office/drawing/2014/main" id="{24303716-85C7-A102-BA7A-BA2D17D17B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8" name="Group 7">
            <a:extLst>
              <a:ext uri="{FF2B5EF4-FFF2-40B4-BE49-F238E27FC236}">
                <a16:creationId xmlns:a16="http://schemas.microsoft.com/office/drawing/2014/main" id="{D03D5BB6-F99B-3BC3-2360-E9D61CDC78A8}"/>
              </a:ext>
            </a:extLst>
          </p:cNvPr>
          <p:cNvGrpSpPr/>
          <p:nvPr/>
        </p:nvGrpSpPr>
        <p:grpSpPr>
          <a:xfrm>
            <a:off x="1204852" y="3255513"/>
            <a:ext cx="603039" cy="603039"/>
            <a:chOff x="1204864" y="3127480"/>
            <a:chExt cx="603039" cy="603039"/>
          </a:xfrm>
        </p:grpSpPr>
        <p:pic>
          <p:nvPicPr>
            <p:cNvPr id="9" name="Picture 2">
              <a:extLst>
                <a:ext uri="{FF2B5EF4-FFF2-40B4-BE49-F238E27FC236}">
                  <a16:creationId xmlns:a16="http://schemas.microsoft.com/office/drawing/2014/main" id="{A336768D-D66C-A2B6-ED9F-A42631785F0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0" name="Graphic 9" descr="Checkmark with solid fill">
              <a:extLst>
                <a:ext uri="{FF2B5EF4-FFF2-40B4-BE49-F238E27FC236}">
                  <a16:creationId xmlns:a16="http://schemas.microsoft.com/office/drawing/2014/main" id="{735FC81E-374B-5D01-4FBF-355E1629D5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11" name="Group 10">
            <a:extLst>
              <a:ext uri="{FF2B5EF4-FFF2-40B4-BE49-F238E27FC236}">
                <a16:creationId xmlns:a16="http://schemas.microsoft.com/office/drawing/2014/main" id="{C844979D-EEE1-A884-9F9A-DAA239889D92}"/>
              </a:ext>
            </a:extLst>
          </p:cNvPr>
          <p:cNvGrpSpPr/>
          <p:nvPr/>
        </p:nvGrpSpPr>
        <p:grpSpPr>
          <a:xfrm>
            <a:off x="1204852" y="4076180"/>
            <a:ext cx="603039" cy="603039"/>
            <a:chOff x="1204864" y="3127480"/>
            <a:chExt cx="603039" cy="603039"/>
          </a:xfrm>
        </p:grpSpPr>
        <p:pic>
          <p:nvPicPr>
            <p:cNvPr id="12" name="Picture 2">
              <a:extLst>
                <a:ext uri="{FF2B5EF4-FFF2-40B4-BE49-F238E27FC236}">
                  <a16:creationId xmlns:a16="http://schemas.microsoft.com/office/drawing/2014/main" id="{004AA539-C7FD-23F8-C004-007152A5E8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3" name="Graphic 12" descr="Checkmark with solid fill">
              <a:extLst>
                <a:ext uri="{FF2B5EF4-FFF2-40B4-BE49-F238E27FC236}">
                  <a16:creationId xmlns:a16="http://schemas.microsoft.com/office/drawing/2014/main" id="{E57E3114-B28C-4FC0-B00F-EDD87FE635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15" name="Group 14">
            <a:extLst>
              <a:ext uri="{FF2B5EF4-FFF2-40B4-BE49-F238E27FC236}">
                <a16:creationId xmlns:a16="http://schemas.microsoft.com/office/drawing/2014/main" id="{8DA191A5-D484-42CF-EE57-7500324285E2}"/>
              </a:ext>
            </a:extLst>
          </p:cNvPr>
          <p:cNvGrpSpPr/>
          <p:nvPr/>
        </p:nvGrpSpPr>
        <p:grpSpPr>
          <a:xfrm>
            <a:off x="1204852" y="4807133"/>
            <a:ext cx="603039" cy="603039"/>
            <a:chOff x="1204864" y="3127480"/>
            <a:chExt cx="603039" cy="603039"/>
          </a:xfrm>
        </p:grpSpPr>
        <p:pic>
          <p:nvPicPr>
            <p:cNvPr id="16" name="Picture 2">
              <a:extLst>
                <a:ext uri="{FF2B5EF4-FFF2-40B4-BE49-F238E27FC236}">
                  <a16:creationId xmlns:a16="http://schemas.microsoft.com/office/drawing/2014/main" id="{A259D21E-8F2B-C4B3-2437-63166A63CB5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7" name="Graphic 16" descr="Checkmark with solid fill">
              <a:extLst>
                <a:ext uri="{FF2B5EF4-FFF2-40B4-BE49-F238E27FC236}">
                  <a16:creationId xmlns:a16="http://schemas.microsoft.com/office/drawing/2014/main" id="{442643B3-A447-02D1-DC09-8A98B8B4FC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sp>
        <p:nvSpPr>
          <p:cNvPr id="14" name="TextBox 13">
            <a:extLst>
              <a:ext uri="{FF2B5EF4-FFF2-40B4-BE49-F238E27FC236}">
                <a16:creationId xmlns:a16="http://schemas.microsoft.com/office/drawing/2014/main" id="{BFCFC035-D8D8-CEE8-EF11-99BE200C457C}"/>
              </a:ext>
            </a:extLst>
          </p:cNvPr>
          <p:cNvSpPr txBox="1"/>
          <p:nvPr/>
        </p:nvSpPr>
        <p:spPr>
          <a:xfrm>
            <a:off x="10854046" y="-116976"/>
            <a:ext cx="1641639" cy="2015936"/>
          </a:xfrm>
          <a:prstGeom prst="rect">
            <a:avLst/>
          </a:prstGeom>
          <a:noFill/>
        </p:spPr>
        <p:txBody>
          <a:bodyPr wrap="square" rtlCol="0">
            <a:spAutoFit/>
          </a:bodyPr>
          <a:lstStyle/>
          <a:p>
            <a:r>
              <a:rPr lang="en-US" sz="12500">
                <a:solidFill>
                  <a:schemeClr val="bg1"/>
                </a:solidFill>
                <a:latin typeface="Verdana Pro Black" panose="020F0502020204030204" pitchFamily="34" charset="0"/>
              </a:rPr>
              <a:t>4</a:t>
            </a:r>
          </a:p>
        </p:txBody>
      </p:sp>
    </p:spTree>
    <p:extLst>
      <p:ext uri="{BB962C8B-B14F-4D97-AF65-F5344CB8AC3E}">
        <p14:creationId xmlns:p14="http://schemas.microsoft.com/office/powerpoint/2010/main" val="1249887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40330-D653-3F82-73D5-0143A886163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05DB361-8D06-1DF1-4F4E-04C13CFFF907}"/>
              </a:ext>
            </a:extLst>
          </p:cNvPr>
          <p:cNvSpPr/>
          <p:nvPr/>
        </p:nvSpPr>
        <p:spPr>
          <a:xfrm>
            <a:off x="304507" y="366363"/>
            <a:ext cx="11582986" cy="52506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 name="Picture 4">
            <a:extLst>
              <a:ext uri="{FF2B5EF4-FFF2-40B4-BE49-F238E27FC236}">
                <a16:creationId xmlns:a16="http://schemas.microsoft.com/office/drawing/2014/main" id="{3388111D-3BE2-A67A-D2EC-CA0561E5E7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975" y="178783"/>
            <a:ext cx="4776234" cy="3476704"/>
          </a:xfrm>
          <a:prstGeom prst="rect">
            <a:avLst/>
          </a:prstGeom>
        </p:spPr>
      </p:pic>
      <p:sp>
        <p:nvSpPr>
          <p:cNvPr id="2" name="Title 1">
            <a:extLst>
              <a:ext uri="{FF2B5EF4-FFF2-40B4-BE49-F238E27FC236}">
                <a16:creationId xmlns:a16="http://schemas.microsoft.com/office/drawing/2014/main" id="{0B5AE2B2-F130-4178-33CA-9A34D9B3327E}"/>
              </a:ext>
            </a:extLst>
          </p:cNvPr>
          <p:cNvSpPr>
            <a:spLocks noGrp="1"/>
          </p:cNvSpPr>
          <p:nvPr>
            <p:ph type="title"/>
          </p:nvPr>
        </p:nvSpPr>
        <p:spPr>
          <a:xfrm>
            <a:off x="5197385" y="3338967"/>
            <a:ext cx="6504757" cy="1325563"/>
          </a:xfrm>
        </p:spPr>
        <p:txBody>
          <a:bodyPr>
            <a:noAutofit/>
          </a:bodyPr>
          <a:lstStyle/>
          <a:p>
            <a:r>
              <a:rPr lang="en-US" sz="2800" b="0">
                <a:solidFill>
                  <a:schemeClr val="tx1"/>
                </a:solidFill>
              </a:rPr>
              <a:t>A parent is unhappy with a recent curriculum change your board approved. This parent approaches you at the grocery store. </a:t>
            </a:r>
            <a:br>
              <a:rPr lang="en-US" sz="2800" b="0">
                <a:solidFill>
                  <a:schemeClr val="tx1"/>
                </a:solidFill>
              </a:rPr>
            </a:br>
            <a:br>
              <a:rPr lang="en-US" sz="2800" b="0">
                <a:solidFill>
                  <a:schemeClr val="tx1"/>
                </a:solidFill>
              </a:rPr>
            </a:br>
            <a:r>
              <a:rPr lang="en-US" sz="2800" b="0">
                <a:solidFill>
                  <a:schemeClr val="tx1"/>
                </a:solidFill>
              </a:rPr>
              <a:t>How do you respond? </a:t>
            </a:r>
          </a:p>
        </p:txBody>
      </p:sp>
      <p:sp>
        <p:nvSpPr>
          <p:cNvPr id="5" name="Title 1">
            <a:extLst>
              <a:ext uri="{FF2B5EF4-FFF2-40B4-BE49-F238E27FC236}">
                <a16:creationId xmlns:a16="http://schemas.microsoft.com/office/drawing/2014/main" id="{0BCCC156-BD07-99AF-C509-2B200EA7F47D}"/>
              </a:ext>
            </a:extLst>
          </p:cNvPr>
          <p:cNvSpPr txBox="1">
            <a:spLocks/>
          </p:cNvSpPr>
          <p:nvPr/>
        </p:nvSpPr>
        <p:spPr>
          <a:xfrm rot="20958552">
            <a:off x="-660598" y="918169"/>
            <a:ext cx="607314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Discussion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Time</a:t>
            </a:r>
          </a:p>
        </p:txBody>
      </p:sp>
      <p:sp>
        <p:nvSpPr>
          <p:cNvPr id="7" name="Rectangle 6">
            <a:extLst>
              <a:ext uri="{FF2B5EF4-FFF2-40B4-BE49-F238E27FC236}">
                <a16:creationId xmlns:a16="http://schemas.microsoft.com/office/drawing/2014/main" id="{11D349A0-7C3C-131B-1300-30693FCB7494}"/>
              </a:ext>
            </a:extLst>
          </p:cNvPr>
          <p:cNvSpPr/>
          <p:nvPr/>
        </p:nvSpPr>
        <p:spPr>
          <a:xfrm>
            <a:off x="6551481" y="1658724"/>
            <a:ext cx="3634740" cy="72226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itle 1">
            <a:extLst>
              <a:ext uri="{FF2B5EF4-FFF2-40B4-BE49-F238E27FC236}">
                <a16:creationId xmlns:a16="http://schemas.microsoft.com/office/drawing/2014/main" id="{3F73AAD3-588E-0B6E-B2F6-B2BE05EDD2A5}"/>
              </a:ext>
            </a:extLst>
          </p:cNvPr>
          <p:cNvSpPr txBox="1">
            <a:spLocks/>
          </p:cNvSpPr>
          <p:nvPr/>
        </p:nvSpPr>
        <p:spPr>
          <a:xfrm>
            <a:off x="6551480" y="1364039"/>
            <a:ext cx="360828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5 minutes</a:t>
            </a:r>
          </a:p>
        </p:txBody>
      </p:sp>
    </p:spTree>
    <p:extLst>
      <p:ext uri="{BB962C8B-B14F-4D97-AF65-F5344CB8AC3E}">
        <p14:creationId xmlns:p14="http://schemas.microsoft.com/office/powerpoint/2010/main" val="143445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1EDD2-11A9-6FDC-FE1A-1C26E816A1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325F6A-D62D-296E-EB97-71E26CDB2CC5}"/>
              </a:ext>
            </a:extLst>
          </p:cNvPr>
          <p:cNvSpPr>
            <a:spLocks noGrp="1"/>
          </p:cNvSpPr>
          <p:nvPr>
            <p:ph type="title"/>
          </p:nvPr>
        </p:nvSpPr>
        <p:spPr>
          <a:xfrm>
            <a:off x="266205" y="377555"/>
            <a:ext cx="12630404" cy="1325563"/>
          </a:xfrm>
        </p:spPr>
        <p:txBody>
          <a:bodyPr>
            <a:noAutofit/>
          </a:bodyPr>
          <a:lstStyle/>
          <a:p>
            <a:r>
              <a:rPr lang="en-US">
                <a:latin typeface="Verdana"/>
                <a:ea typeface="Verdana"/>
              </a:rPr>
              <a:t>Communications in a Crisis</a:t>
            </a:r>
            <a:endParaRPr lang="en-US"/>
          </a:p>
        </p:txBody>
      </p:sp>
      <p:graphicFrame>
        <p:nvGraphicFramePr>
          <p:cNvPr id="3" name="Diagram 2">
            <a:extLst>
              <a:ext uri="{FF2B5EF4-FFF2-40B4-BE49-F238E27FC236}">
                <a16:creationId xmlns:a16="http://schemas.microsoft.com/office/drawing/2014/main" id="{590B63AA-0A42-BD71-E56F-1C263765BCA6}"/>
              </a:ext>
            </a:extLst>
          </p:cNvPr>
          <p:cNvGraphicFramePr/>
          <p:nvPr>
            <p:extLst>
              <p:ext uri="{D42A27DB-BD31-4B8C-83A1-F6EECF244321}">
                <p14:modId xmlns:p14="http://schemas.microsoft.com/office/powerpoint/2010/main" val="1747217203"/>
              </p:ext>
            </p:extLst>
          </p:nvPr>
        </p:nvGraphicFramePr>
        <p:xfrm>
          <a:off x="2922814" y="1504647"/>
          <a:ext cx="6346371" cy="4230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BB3F27F-F215-FD29-AC63-65F45E21B87F}"/>
              </a:ext>
            </a:extLst>
          </p:cNvPr>
          <p:cNvSpPr txBox="1"/>
          <p:nvPr/>
        </p:nvSpPr>
        <p:spPr>
          <a:xfrm>
            <a:off x="2922814" y="1520538"/>
            <a:ext cx="564253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FFFF"/>
                </a:solidFill>
                <a:effectLst/>
                <a:uLnTx/>
                <a:uFillTx/>
                <a:latin typeface="Verdana Pro Black" panose="020F0502020204030204" pitchFamily="34" charset="0"/>
                <a:ea typeface="+mn-ea"/>
                <a:cs typeface="+mn-cs"/>
              </a:rPr>
              <a:t>1</a:t>
            </a:r>
          </a:p>
        </p:txBody>
      </p:sp>
      <p:sp>
        <p:nvSpPr>
          <p:cNvPr id="5" name="TextBox 4">
            <a:extLst>
              <a:ext uri="{FF2B5EF4-FFF2-40B4-BE49-F238E27FC236}">
                <a16:creationId xmlns:a16="http://schemas.microsoft.com/office/drawing/2014/main" id="{777EBBC0-7B49-E6DB-D0B8-3C55B66EE38E}"/>
              </a:ext>
            </a:extLst>
          </p:cNvPr>
          <p:cNvSpPr txBox="1"/>
          <p:nvPr/>
        </p:nvSpPr>
        <p:spPr>
          <a:xfrm>
            <a:off x="6246524" y="1549978"/>
            <a:ext cx="564253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FFFF"/>
                </a:solidFill>
                <a:effectLst/>
                <a:uLnTx/>
                <a:uFillTx/>
                <a:latin typeface="Verdana Pro Black" panose="020F0502020204030204" pitchFamily="34" charset="0"/>
                <a:ea typeface="+mn-ea"/>
                <a:cs typeface="+mn-cs"/>
              </a:rPr>
              <a:t>2</a:t>
            </a:r>
          </a:p>
        </p:txBody>
      </p:sp>
      <p:sp>
        <p:nvSpPr>
          <p:cNvPr id="6" name="TextBox 5">
            <a:extLst>
              <a:ext uri="{FF2B5EF4-FFF2-40B4-BE49-F238E27FC236}">
                <a16:creationId xmlns:a16="http://schemas.microsoft.com/office/drawing/2014/main" id="{EFCD2377-9B71-2834-C57D-E07DB8028F21}"/>
              </a:ext>
            </a:extLst>
          </p:cNvPr>
          <p:cNvSpPr txBox="1"/>
          <p:nvPr/>
        </p:nvSpPr>
        <p:spPr>
          <a:xfrm>
            <a:off x="2922814" y="3691360"/>
            <a:ext cx="564253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FFFF"/>
                </a:solidFill>
                <a:effectLst/>
                <a:uLnTx/>
                <a:uFillTx/>
                <a:latin typeface="Verdana Pro Black" panose="020F0502020204030204" pitchFamily="34" charset="0"/>
                <a:ea typeface="+mn-ea"/>
                <a:cs typeface="+mn-cs"/>
              </a:rPr>
              <a:t>3</a:t>
            </a:r>
          </a:p>
        </p:txBody>
      </p:sp>
      <p:sp>
        <p:nvSpPr>
          <p:cNvPr id="7" name="TextBox 6">
            <a:extLst>
              <a:ext uri="{FF2B5EF4-FFF2-40B4-BE49-F238E27FC236}">
                <a16:creationId xmlns:a16="http://schemas.microsoft.com/office/drawing/2014/main" id="{6B1211E2-B00D-456C-FB7A-71970F3E61F3}"/>
              </a:ext>
            </a:extLst>
          </p:cNvPr>
          <p:cNvSpPr txBox="1"/>
          <p:nvPr/>
        </p:nvSpPr>
        <p:spPr>
          <a:xfrm>
            <a:off x="6246525" y="3691360"/>
            <a:ext cx="564253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FFFF"/>
                </a:solidFill>
                <a:effectLst/>
                <a:uLnTx/>
                <a:uFillTx/>
                <a:latin typeface="Verdana Pro Black" panose="020F0502020204030204" pitchFamily="34" charset="0"/>
                <a:ea typeface="+mn-ea"/>
                <a:cs typeface="+mn-cs"/>
              </a:rPr>
              <a:t>4</a:t>
            </a:r>
          </a:p>
        </p:txBody>
      </p:sp>
    </p:spTree>
    <p:extLst>
      <p:ext uri="{BB962C8B-B14F-4D97-AF65-F5344CB8AC3E}">
        <p14:creationId xmlns:p14="http://schemas.microsoft.com/office/powerpoint/2010/main" val="1566209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DA98F-58BD-6646-459A-BD807F14EB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EF7101-69FF-E713-8233-8CC83D392B4F}"/>
              </a:ext>
            </a:extLst>
          </p:cNvPr>
          <p:cNvSpPr>
            <a:spLocks noGrp="1"/>
          </p:cNvSpPr>
          <p:nvPr>
            <p:ph type="title"/>
          </p:nvPr>
        </p:nvSpPr>
        <p:spPr/>
        <p:txBody>
          <a:bodyPr>
            <a:normAutofit/>
          </a:bodyPr>
          <a:lstStyle/>
          <a:p>
            <a:r>
              <a:rPr lang="en-US">
                <a:latin typeface="+mj-lt"/>
              </a:rPr>
              <a:t>Plan, Prepare, Practice</a:t>
            </a:r>
          </a:p>
        </p:txBody>
      </p:sp>
      <p:sp>
        <p:nvSpPr>
          <p:cNvPr id="19" name="TextBox 10">
            <a:extLst>
              <a:ext uri="{FF2B5EF4-FFF2-40B4-BE49-F238E27FC236}">
                <a16:creationId xmlns:a16="http://schemas.microsoft.com/office/drawing/2014/main" id="{D9C682C0-2D67-D0D5-240D-E976574D8B97}"/>
              </a:ext>
            </a:extLst>
          </p:cNvPr>
          <p:cNvSpPr txBox="1"/>
          <p:nvPr/>
        </p:nvSpPr>
        <p:spPr>
          <a:xfrm>
            <a:off x="2220685" y="1969398"/>
            <a:ext cx="8229600" cy="923330"/>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Plan ahead: What will the flow of information look like in a crisis?</a:t>
            </a:r>
          </a:p>
        </p:txBody>
      </p:sp>
      <p:sp>
        <p:nvSpPr>
          <p:cNvPr id="20" name="TextBox 10">
            <a:extLst>
              <a:ext uri="{FF2B5EF4-FFF2-40B4-BE49-F238E27FC236}">
                <a16:creationId xmlns:a16="http://schemas.microsoft.com/office/drawing/2014/main" id="{7FDDA161-3E57-3450-09B6-8D2076403B3C}"/>
              </a:ext>
            </a:extLst>
          </p:cNvPr>
          <p:cNvSpPr txBox="1"/>
          <p:nvPr/>
        </p:nvSpPr>
        <p:spPr>
          <a:xfrm>
            <a:off x="2220685" y="3132547"/>
            <a:ext cx="7614430"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a:solidFill>
                  <a:srgbClr val="113058"/>
                </a:solidFill>
                <a:latin typeface="Arial" panose="020B0604020202020204" pitchFamily="34" charset="0"/>
                <a:cs typeface="Arial" panose="020B0604020202020204" pitchFamily="34" charset="0"/>
              </a:rPr>
              <a:t>Practice and know your role </a:t>
            </a:r>
            <a:endPar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endParaRPr>
          </a:p>
        </p:txBody>
      </p:sp>
      <p:sp>
        <p:nvSpPr>
          <p:cNvPr id="25" name="TextBox 10">
            <a:extLst>
              <a:ext uri="{FF2B5EF4-FFF2-40B4-BE49-F238E27FC236}">
                <a16:creationId xmlns:a16="http://schemas.microsoft.com/office/drawing/2014/main" id="{7219524C-DC4E-3A68-47B7-248D6F723801}"/>
              </a:ext>
            </a:extLst>
          </p:cNvPr>
          <p:cNvSpPr txBox="1"/>
          <p:nvPr/>
        </p:nvSpPr>
        <p:spPr>
          <a:xfrm>
            <a:off x="2220686" y="4018310"/>
            <a:ext cx="959539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a:solidFill>
                  <a:srgbClr val="113058"/>
                </a:solidFill>
                <a:latin typeface="Arial" panose="020B0604020202020204" pitchFamily="34" charset="0"/>
                <a:cs typeface="Arial" panose="020B0604020202020204" pitchFamily="34" charset="0"/>
              </a:rPr>
              <a:t>Be proactive when a crisis looms</a:t>
            </a:r>
            <a:endPar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endParaRPr>
          </a:p>
        </p:txBody>
      </p:sp>
      <p:sp>
        <p:nvSpPr>
          <p:cNvPr id="26" name="TextBox 10">
            <a:extLst>
              <a:ext uri="{FF2B5EF4-FFF2-40B4-BE49-F238E27FC236}">
                <a16:creationId xmlns:a16="http://schemas.microsoft.com/office/drawing/2014/main" id="{7EE211F4-6F03-5EFD-01EB-C97039187B57}"/>
              </a:ext>
            </a:extLst>
          </p:cNvPr>
          <p:cNvSpPr txBox="1"/>
          <p:nvPr/>
        </p:nvSpPr>
        <p:spPr>
          <a:xfrm>
            <a:off x="2220685" y="4990480"/>
            <a:ext cx="7858981" cy="1384995"/>
          </a:xfrm>
          <a:prstGeom prst="rect">
            <a:avLst/>
          </a:prstGeom>
        </p:spPr>
        <p:txBody>
          <a:bodyPr wrap="square" lIns="0" tIns="0" rIns="0" bIns="0" rtlCol="0" anchor="t">
            <a:spAutoFit/>
          </a:bodyPr>
          <a:lstStyle/>
          <a:p>
            <a:pPr>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Pay attention to other districts and how they navigate a crisis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endParaRPr>
          </a:p>
        </p:txBody>
      </p:sp>
      <p:grpSp>
        <p:nvGrpSpPr>
          <p:cNvPr id="3" name="Group 2">
            <a:extLst>
              <a:ext uri="{FF2B5EF4-FFF2-40B4-BE49-F238E27FC236}">
                <a16:creationId xmlns:a16="http://schemas.microsoft.com/office/drawing/2014/main" id="{F9186D2B-9A00-D9E2-3292-6C2BC21E8879}"/>
              </a:ext>
            </a:extLst>
          </p:cNvPr>
          <p:cNvGrpSpPr/>
          <p:nvPr/>
        </p:nvGrpSpPr>
        <p:grpSpPr>
          <a:xfrm>
            <a:off x="1204852" y="2139045"/>
            <a:ext cx="603039" cy="603039"/>
            <a:chOff x="1204864" y="3127480"/>
            <a:chExt cx="603039" cy="603039"/>
          </a:xfrm>
        </p:grpSpPr>
        <p:pic>
          <p:nvPicPr>
            <p:cNvPr id="4" name="Picture 2">
              <a:extLst>
                <a:ext uri="{FF2B5EF4-FFF2-40B4-BE49-F238E27FC236}">
                  <a16:creationId xmlns:a16="http://schemas.microsoft.com/office/drawing/2014/main" id="{8F2A787D-55D8-C567-5208-E6530F4185F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04864" y="3127480"/>
              <a:ext cx="603039" cy="603039"/>
            </a:xfrm>
            <a:prstGeom prst="rect">
              <a:avLst/>
            </a:prstGeom>
          </p:spPr>
        </p:pic>
        <p:pic>
          <p:nvPicPr>
            <p:cNvPr id="5" name="Graphic 4" descr="Checkmark with solid fill">
              <a:extLst>
                <a:ext uri="{FF2B5EF4-FFF2-40B4-BE49-F238E27FC236}">
                  <a16:creationId xmlns:a16="http://schemas.microsoft.com/office/drawing/2014/main" id="{C5A35511-1CDA-E388-6F51-E1775D2DB0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03374" y="3220430"/>
              <a:ext cx="406015" cy="406015"/>
            </a:xfrm>
            <a:prstGeom prst="rect">
              <a:avLst/>
            </a:prstGeom>
          </p:spPr>
        </p:pic>
      </p:grpSp>
      <p:grpSp>
        <p:nvGrpSpPr>
          <p:cNvPr id="6" name="Group 5">
            <a:extLst>
              <a:ext uri="{FF2B5EF4-FFF2-40B4-BE49-F238E27FC236}">
                <a16:creationId xmlns:a16="http://schemas.microsoft.com/office/drawing/2014/main" id="{D2411F04-5509-3A5A-B65E-62C0F46B2C85}"/>
              </a:ext>
            </a:extLst>
          </p:cNvPr>
          <p:cNvGrpSpPr/>
          <p:nvPr/>
        </p:nvGrpSpPr>
        <p:grpSpPr>
          <a:xfrm>
            <a:off x="1204852" y="3039597"/>
            <a:ext cx="603039" cy="603039"/>
            <a:chOff x="1204864" y="3127480"/>
            <a:chExt cx="603039" cy="603039"/>
          </a:xfrm>
        </p:grpSpPr>
        <p:pic>
          <p:nvPicPr>
            <p:cNvPr id="7" name="Picture 2">
              <a:extLst>
                <a:ext uri="{FF2B5EF4-FFF2-40B4-BE49-F238E27FC236}">
                  <a16:creationId xmlns:a16="http://schemas.microsoft.com/office/drawing/2014/main" id="{743DCD59-B3A2-FCC4-CDF3-4FF7023342C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04864" y="3127480"/>
              <a:ext cx="603039" cy="603039"/>
            </a:xfrm>
            <a:prstGeom prst="rect">
              <a:avLst/>
            </a:prstGeom>
          </p:spPr>
        </p:pic>
        <p:pic>
          <p:nvPicPr>
            <p:cNvPr id="8" name="Graphic 7" descr="Checkmark with solid fill">
              <a:extLst>
                <a:ext uri="{FF2B5EF4-FFF2-40B4-BE49-F238E27FC236}">
                  <a16:creationId xmlns:a16="http://schemas.microsoft.com/office/drawing/2014/main" id="{9D6D0097-039E-1F97-7DE7-914393E40F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03374" y="3220430"/>
              <a:ext cx="406015" cy="406015"/>
            </a:xfrm>
            <a:prstGeom prst="rect">
              <a:avLst/>
            </a:prstGeom>
          </p:spPr>
        </p:pic>
      </p:grpSp>
      <p:grpSp>
        <p:nvGrpSpPr>
          <p:cNvPr id="9" name="Group 8">
            <a:extLst>
              <a:ext uri="{FF2B5EF4-FFF2-40B4-BE49-F238E27FC236}">
                <a16:creationId xmlns:a16="http://schemas.microsoft.com/office/drawing/2014/main" id="{5D3D823F-18BE-B212-044D-4D1B76472E88}"/>
              </a:ext>
            </a:extLst>
          </p:cNvPr>
          <p:cNvGrpSpPr/>
          <p:nvPr/>
        </p:nvGrpSpPr>
        <p:grpSpPr>
          <a:xfrm>
            <a:off x="1233295" y="4018310"/>
            <a:ext cx="603039" cy="603039"/>
            <a:chOff x="1204864" y="3127480"/>
            <a:chExt cx="603039" cy="603039"/>
          </a:xfrm>
        </p:grpSpPr>
        <p:pic>
          <p:nvPicPr>
            <p:cNvPr id="10" name="Picture 2">
              <a:extLst>
                <a:ext uri="{FF2B5EF4-FFF2-40B4-BE49-F238E27FC236}">
                  <a16:creationId xmlns:a16="http://schemas.microsoft.com/office/drawing/2014/main" id="{61B457C7-E031-4B23-3C8C-21F7F4B0FE9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04864" y="3127480"/>
              <a:ext cx="603039" cy="603039"/>
            </a:xfrm>
            <a:prstGeom prst="rect">
              <a:avLst/>
            </a:prstGeom>
          </p:spPr>
        </p:pic>
        <p:pic>
          <p:nvPicPr>
            <p:cNvPr id="11" name="Graphic 10" descr="Checkmark with solid fill">
              <a:extLst>
                <a:ext uri="{FF2B5EF4-FFF2-40B4-BE49-F238E27FC236}">
                  <a16:creationId xmlns:a16="http://schemas.microsoft.com/office/drawing/2014/main" id="{EB37EE91-5AAC-946B-D6FE-DEBBAFAF38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03374" y="3220430"/>
              <a:ext cx="406015" cy="406015"/>
            </a:xfrm>
            <a:prstGeom prst="rect">
              <a:avLst/>
            </a:prstGeom>
          </p:spPr>
        </p:pic>
      </p:grpSp>
      <p:grpSp>
        <p:nvGrpSpPr>
          <p:cNvPr id="12" name="Group 11">
            <a:extLst>
              <a:ext uri="{FF2B5EF4-FFF2-40B4-BE49-F238E27FC236}">
                <a16:creationId xmlns:a16="http://schemas.microsoft.com/office/drawing/2014/main" id="{E8FC3EE3-1A1C-8CC1-2982-6E84F58822B8}"/>
              </a:ext>
            </a:extLst>
          </p:cNvPr>
          <p:cNvGrpSpPr/>
          <p:nvPr/>
        </p:nvGrpSpPr>
        <p:grpSpPr>
          <a:xfrm>
            <a:off x="1233295" y="4913729"/>
            <a:ext cx="603039" cy="603039"/>
            <a:chOff x="1204864" y="3127480"/>
            <a:chExt cx="603039" cy="603039"/>
          </a:xfrm>
        </p:grpSpPr>
        <p:pic>
          <p:nvPicPr>
            <p:cNvPr id="13" name="Picture 2">
              <a:extLst>
                <a:ext uri="{FF2B5EF4-FFF2-40B4-BE49-F238E27FC236}">
                  <a16:creationId xmlns:a16="http://schemas.microsoft.com/office/drawing/2014/main" id="{17E0D716-BA39-2E7B-2C3A-906C99CED61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04864" y="3127480"/>
              <a:ext cx="603039" cy="603039"/>
            </a:xfrm>
            <a:prstGeom prst="rect">
              <a:avLst/>
            </a:prstGeom>
          </p:spPr>
        </p:pic>
        <p:pic>
          <p:nvPicPr>
            <p:cNvPr id="15" name="Graphic 14" descr="Checkmark with solid fill">
              <a:extLst>
                <a:ext uri="{FF2B5EF4-FFF2-40B4-BE49-F238E27FC236}">
                  <a16:creationId xmlns:a16="http://schemas.microsoft.com/office/drawing/2014/main" id="{C5641D59-0ECB-1BA9-C31E-304744D84E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03374" y="3220430"/>
              <a:ext cx="406015" cy="406015"/>
            </a:xfrm>
            <a:prstGeom prst="rect">
              <a:avLst/>
            </a:prstGeom>
          </p:spPr>
        </p:pic>
      </p:grpSp>
      <p:sp>
        <p:nvSpPr>
          <p:cNvPr id="14" name="TextBox 13">
            <a:extLst>
              <a:ext uri="{FF2B5EF4-FFF2-40B4-BE49-F238E27FC236}">
                <a16:creationId xmlns:a16="http://schemas.microsoft.com/office/drawing/2014/main" id="{278A988C-3BDA-98E4-E8BB-B30B0E301C6B}"/>
              </a:ext>
            </a:extLst>
          </p:cNvPr>
          <p:cNvSpPr txBox="1"/>
          <p:nvPr/>
        </p:nvSpPr>
        <p:spPr>
          <a:xfrm>
            <a:off x="10888602" y="-169405"/>
            <a:ext cx="742786" cy="20159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0" b="0" i="0" u="none" strike="noStrike" kern="1200" cap="none" spc="0" normalizeH="0" baseline="0" noProof="0">
                <a:ln>
                  <a:noFill/>
                </a:ln>
                <a:solidFill>
                  <a:srgbClr val="FFFFFF"/>
                </a:solidFill>
                <a:effectLst/>
                <a:uLnTx/>
                <a:uFillTx/>
                <a:latin typeface="Verdana Pro Black" panose="020F0502020204030204" pitchFamily="34" charset="0"/>
                <a:ea typeface="+mn-ea"/>
                <a:cs typeface="+mn-cs"/>
              </a:rPr>
              <a:t>1</a:t>
            </a:r>
          </a:p>
        </p:txBody>
      </p:sp>
    </p:spTree>
    <p:extLst>
      <p:ext uri="{BB962C8B-B14F-4D97-AF65-F5344CB8AC3E}">
        <p14:creationId xmlns:p14="http://schemas.microsoft.com/office/powerpoint/2010/main" val="272558204"/>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2DA8F-62DE-F126-1C1E-E353E9BED2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7363D5-6838-65C1-AB24-ED28EED9EE41}"/>
              </a:ext>
            </a:extLst>
          </p:cNvPr>
          <p:cNvSpPr>
            <a:spLocks noGrp="1"/>
          </p:cNvSpPr>
          <p:nvPr>
            <p:ph type="title"/>
          </p:nvPr>
        </p:nvSpPr>
        <p:spPr>
          <a:xfrm>
            <a:off x="838200" y="890992"/>
            <a:ext cx="9172699" cy="799696"/>
          </a:xfrm>
        </p:spPr>
        <p:txBody>
          <a:bodyPr>
            <a:normAutofit/>
          </a:bodyPr>
          <a:lstStyle/>
          <a:p>
            <a:r>
              <a:rPr lang="en-US">
                <a:latin typeface="+mj-lt"/>
              </a:rPr>
              <a:t>Be Timely, Not Perfect</a:t>
            </a:r>
          </a:p>
        </p:txBody>
      </p:sp>
      <p:sp>
        <p:nvSpPr>
          <p:cNvPr id="19" name="TextBox 10">
            <a:extLst>
              <a:ext uri="{FF2B5EF4-FFF2-40B4-BE49-F238E27FC236}">
                <a16:creationId xmlns:a16="http://schemas.microsoft.com/office/drawing/2014/main" id="{DBB17B0E-7430-6497-A526-9CE45B9F3A7F}"/>
              </a:ext>
            </a:extLst>
          </p:cNvPr>
          <p:cNvSpPr txBox="1"/>
          <p:nvPr/>
        </p:nvSpPr>
        <p:spPr>
          <a:xfrm>
            <a:off x="2220686" y="2299113"/>
            <a:ext cx="9690265"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113058"/>
                </a:solidFill>
                <a:effectLst/>
                <a:uLnTx/>
                <a:uFillTx/>
                <a:latin typeface="Arial" panose="020B0604020202020204" pitchFamily="34" charset="0"/>
                <a:ea typeface="+mn-ea"/>
                <a:cs typeface="Arial" panose="020B0604020202020204" pitchFamily="34" charset="0"/>
              </a:rPr>
              <a:t>Be responsive, even if you don’t have all the answers</a:t>
            </a:r>
          </a:p>
        </p:txBody>
      </p:sp>
      <p:sp>
        <p:nvSpPr>
          <p:cNvPr id="20" name="TextBox 10">
            <a:extLst>
              <a:ext uri="{FF2B5EF4-FFF2-40B4-BE49-F238E27FC236}">
                <a16:creationId xmlns:a16="http://schemas.microsoft.com/office/drawing/2014/main" id="{CAE589BE-0423-4306-7D19-3C1FCDC73D99}"/>
              </a:ext>
            </a:extLst>
          </p:cNvPr>
          <p:cNvSpPr txBox="1"/>
          <p:nvPr/>
        </p:nvSpPr>
        <p:spPr>
          <a:xfrm>
            <a:off x="2220687" y="3177566"/>
            <a:ext cx="825238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Correct misinformation</a:t>
            </a:r>
          </a:p>
        </p:txBody>
      </p:sp>
      <p:sp>
        <p:nvSpPr>
          <p:cNvPr id="25" name="TextBox 10">
            <a:extLst>
              <a:ext uri="{FF2B5EF4-FFF2-40B4-BE49-F238E27FC236}">
                <a16:creationId xmlns:a16="http://schemas.microsoft.com/office/drawing/2014/main" id="{4D5CD6A6-1563-C616-12C4-C30D12D65A1E}"/>
              </a:ext>
            </a:extLst>
          </p:cNvPr>
          <p:cNvSpPr txBox="1"/>
          <p:nvPr/>
        </p:nvSpPr>
        <p:spPr>
          <a:xfrm>
            <a:off x="2220686" y="4069460"/>
            <a:ext cx="959539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113058"/>
                </a:solidFill>
                <a:effectLst/>
                <a:uLnTx/>
                <a:uFillTx/>
                <a:latin typeface="Arial" panose="020B0604020202020204" pitchFamily="34" charset="0"/>
                <a:ea typeface="+mn-ea"/>
                <a:cs typeface="Arial" panose="020B0604020202020204" pitchFamily="34" charset="0"/>
              </a:rPr>
              <a:t>Acknowledge concerns in the moment</a:t>
            </a:r>
          </a:p>
        </p:txBody>
      </p:sp>
      <p:sp>
        <p:nvSpPr>
          <p:cNvPr id="26" name="TextBox 10">
            <a:extLst>
              <a:ext uri="{FF2B5EF4-FFF2-40B4-BE49-F238E27FC236}">
                <a16:creationId xmlns:a16="http://schemas.microsoft.com/office/drawing/2014/main" id="{6599686E-1D0B-79CD-EB9A-CBC5662BC6C8}"/>
              </a:ext>
            </a:extLst>
          </p:cNvPr>
          <p:cNvSpPr txBox="1"/>
          <p:nvPr/>
        </p:nvSpPr>
        <p:spPr>
          <a:xfrm>
            <a:off x="2220686" y="4984600"/>
            <a:ext cx="959539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a:cs typeface="Arial"/>
              </a:rPr>
              <a:t>Be clear: Ambiguity breeds </a:t>
            </a:r>
            <a:r>
              <a:rPr lang="en-US" sz="3000">
                <a:solidFill>
                  <a:srgbClr val="113058"/>
                </a:solidFill>
                <a:latin typeface="Arial"/>
                <a:cs typeface="Arial"/>
              </a:rPr>
              <a:t>discontent</a:t>
            </a:r>
            <a:endPar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endParaRPr>
          </a:p>
        </p:txBody>
      </p:sp>
      <p:grpSp>
        <p:nvGrpSpPr>
          <p:cNvPr id="9" name="Group 8">
            <a:extLst>
              <a:ext uri="{FF2B5EF4-FFF2-40B4-BE49-F238E27FC236}">
                <a16:creationId xmlns:a16="http://schemas.microsoft.com/office/drawing/2014/main" id="{45346E6E-F504-EA50-F215-335D0C01E54B}"/>
              </a:ext>
            </a:extLst>
          </p:cNvPr>
          <p:cNvGrpSpPr/>
          <p:nvPr/>
        </p:nvGrpSpPr>
        <p:grpSpPr>
          <a:xfrm>
            <a:off x="1204861" y="2262983"/>
            <a:ext cx="603039" cy="603039"/>
            <a:chOff x="1204864" y="3127480"/>
            <a:chExt cx="603039" cy="603039"/>
          </a:xfrm>
        </p:grpSpPr>
        <p:pic>
          <p:nvPicPr>
            <p:cNvPr id="10" name="Picture 2">
              <a:extLst>
                <a:ext uri="{FF2B5EF4-FFF2-40B4-BE49-F238E27FC236}">
                  <a16:creationId xmlns:a16="http://schemas.microsoft.com/office/drawing/2014/main" id="{926F8A09-6E79-29F0-A6CE-4AA01B9286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1" name="Graphic 10" descr="Checkmark with solid fill">
              <a:extLst>
                <a:ext uri="{FF2B5EF4-FFF2-40B4-BE49-F238E27FC236}">
                  <a16:creationId xmlns:a16="http://schemas.microsoft.com/office/drawing/2014/main" id="{9F7503F8-DD50-D905-2E9B-7EF91F16FC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12" name="Group 11">
            <a:extLst>
              <a:ext uri="{FF2B5EF4-FFF2-40B4-BE49-F238E27FC236}">
                <a16:creationId xmlns:a16="http://schemas.microsoft.com/office/drawing/2014/main" id="{F565FCBF-0A77-8031-2DCA-D994C4E3D324}"/>
              </a:ext>
            </a:extLst>
          </p:cNvPr>
          <p:cNvGrpSpPr/>
          <p:nvPr/>
        </p:nvGrpSpPr>
        <p:grpSpPr>
          <a:xfrm>
            <a:off x="1204858" y="3163292"/>
            <a:ext cx="603039" cy="603039"/>
            <a:chOff x="1204864" y="3127480"/>
            <a:chExt cx="603039" cy="603039"/>
          </a:xfrm>
        </p:grpSpPr>
        <p:pic>
          <p:nvPicPr>
            <p:cNvPr id="13" name="Picture 2">
              <a:extLst>
                <a:ext uri="{FF2B5EF4-FFF2-40B4-BE49-F238E27FC236}">
                  <a16:creationId xmlns:a16="http://schemas.microsoft.com/office/drawing/2014/main" id="{7D59D10B-0B79-E033-8C45-786D18336F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5" name="Graphic 14" descr="Checkmark with solid fill">
              <a:extLst>
                <a:ext uri="{FF2B5EF4-FFF2-40B4-BE49-F238E27FC236}">
                  <a16:creationId xmlns:a16="http://schemas.microsoft.com/office/drawing/2014/main" id="{25247F96-FA50-7DA0-CFF9-BFEE069A86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16" name="Group 15">
            <a:extLst>
              <a:ext uri="{FF2B5EF4-FFF2-40B4-BE49-F238E27FC236}">
                <a16:creationId xmlns:a16="http://schemas.microsoft.com/office/drawing/2014/main" id="{16C9A512-2D21-85D6-76F0-6A2E22689BAF}"/>
              </a:ext>
            </a:extLst>
          </p:cNvPr>
          <p:cNvGrpSpPr/>
          <p:nvPr/>
        </p:nvGrpSpPr>
        <p:grpSpPr>
          <a:xfrm>
            <a:off x="1204858" y="4027471"/>
            <a:ext cx="603039" cy="603039"/>
            <a:chOff x="1204864" y="3127480"/>
            <a:chExt cx="603039" cy="603039"/>
          </a:xfrm>
        </p:grpSpPr>
        <p:pic>
          <p:nvPicPr>
            <p:cNvPr id="17" name="Picture 2">
              <a:extLst>
                <a:ext uri="{FF2B5EF4-FFF2-40B4-BE49-F238E27FC236}">
                  <a16:creationId xmlns:a16="http://schemas.microsoft.com/office/drawing/2014/main" id="{BA1BF9E2-C64B-DC91-F095-815195DFD1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8" name="Graphic 17" descr="Checkmark with solid fill">
              <a:extLst>
                <a:ext uri="{FF2B5EF4-FFF2-40B4-BE49-F238E27FC236}">
                  <a16:creationId xmlns:a16="http://schemas.microsoft.com/office/drawing/2014/main" id="{26DF35AC-2ACC-0241-5C80-28731791AE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24" name="Group 23">
            <a:extLst>
              <a:ext uri="{FF2B5EF4-FFF2-40B4-BE49-F238E27FC236}">
                <a16:creationId xmlns:a16="http://schemas.microsoft.com/office/drawing/2014/main" id="{101320FE-295A-4FA7-3AC9-FA4FA8939921}"/>
              </a:ext>
            </a:extLst>
          </p:cNvPr>
          <p:cNvGrpSpPr/>
          <p:nvPr/>
        </p:nvGrpSpPr>
        <p:grpSpPr>
          <a:xfrm>
            <a:off x="1204855" y="4891650"/>
            <a:ext cx="603039" cy="603039"/>
            <a:chOff x="1204864" y="3127480"/>
            <a:chExt cx="603039" cy="603039"/>
          </a:xfrm>
        </p:grpSpPr>
        <p:pic>
          <p:nvPicPr>
            <p:cNvPr id="27" name="Picture 2">
              <a:extLst>
                <a:ext uri="{FF2B5EF4-FFF2-40B4-BE49-F238E27FC236}">
                  <a16:creationId xmlns:a16="http://schemas.microsoft.com/office/drawing/2014/main" id="{8CA11A62-E2C5-FEC5-8EDA-E32392B65B7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28" name="Graphic 27" descr="Checkmark with solid fill">
              <a:extLst>
                <a:ext uri="{FF2B5EF4-FFF2-40B4-BE49-F238E27FC236}">
                  <a16:creationId xmlns:a16="http://schemas.microsoft.com/office/drawing/2014/main" id="{2DF7DF84-9A8A-2DD4-C9A1-BA81EE4C01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sp>
        <p:nvSpPr>
          <p:cNvPr id="3" name="TextBox 2">
            <a:extLst>
              <a:ext uri="{FF2B5EF4-FFF2-40B4-BE49-F238E27FC236}">
                <a16:creationId xmlns:a16="http://schemas.microsoft.com/office/drawing/2014/main" id="{1E1BD4BE-5C1D-808A-53C1-83B1A9829B02}"/>
              </a:ext>
            </a:extLst>
          </p:cNvPr>
          <p:cNvSpPr txBox="1"/>
          <p:nvPr/>
        </p:nvSpPr>
        <p:spPr>
          <a:xfrm>
            <a:off x="10854046" y="-116976"/>
            <a:ext cx="1641639" cy="20159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0" b="0" i="0" u="none" strike="noStrike" kern="1200" cap="none" spc="0" normalizeH="0" baseline="0" noProof="0">
                <a:ln>
                  <a:noFill/>
                </a:ln>
                <a:solidFill>
                  <a:srgbClr val="FFFFFF"/>
                </a:solidFill>
                <a:effectLst/>
                <a:uLnTx/>
                <a:uFillTx/>
                <a:latin typeface="Verdana Pro Black" panose="020F0502020204030204" pitchFamily="34" charset="0"/>
                <a:ea typeface="+mn-ea"/>
                <a:cs typeface="+mn-cs"/>
              </a:rPr>
              <a:t>2</a:t>
            </a:r>
          </a:p>
        </p:txBody>
      </p:sp>
    </p:spTree>
    <p:extLst>
      <p:ext uri="{BB962C8B-B14F-4D97-AF65-F5344CB8AC3E}">
        <p14:creationId xmlns:p14="http://schemas.microsoft.com/office/powerpoint/2010/main" val="714444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E02D7-AE6E-4323-C441-C50A409F562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8CF2F6D-E303-E768-0620-6CE883F36CE2}"/>
              </a:ext>
            </a:extLst>
          </p:cNvPr>
          <p:cNvSpPr>
            <a:spLocks noGrp="1"/>
          </p:cNvSpPr>
          <p:nvPr>
            <p:ph type="title"/>
          </p:nvPr>
        </p:nvSpPr>
        <p:spPr>
          <a:xfrm>
            <a:off x="754728" y="2981547"/>
            <a:ext cx="3932237" cy="1376680"/>
          </a:xfrm>
        </p:spPr>
        <p:txBody>
          <a:bodyPr>
            <a:noAutofit/>
          </a:bodyPr>
          <a:lstStyle/>
          <a:p>
            <a:r>
              <a:rPr lang="en-US" dirty="0"/>
              <a:t>Teacher accused of giving melatonin gummies to second-graders</a:t>
            </a:r>
          </a:p>
        </p:txBody>
      </p:sp>
      <p:pic>
        <p:nvPicPr>
          <p:cNvPr id="10" name="Picture Placeholder 9">
            <a:extLst>
              <a:ext uri="{FF2B5EF4-FFF2-40B4-BE49-F238E27FC236}">
                <a16:creationId xmlns:a16="http://schemas.microsoft.com/office/drawing/2014/main" id="{6F17CA45-5040-B2A9-D3C9-FF9512D5E873}"/>
              </a:ext>
            </a:extLst>
          </p:cNvPr>
          <p:cNvPicPr>
            <a:picLocks noGrp="1" noChangeAspect="1"/>
          </p:cNvPicPr>
          <p:nvPr>
            <p:ph type="pic" idx="1"/>
          </p:nvPr>
        </p:nvPicPr>
        <p:blipFill>
          <a:blip r:embed="rId3"/>
          <a:srcRect l="16186" r="13651"/>
          <a:stretch/>
        </p:blipFill>
        <p:spPr>
          <a:xfrm>
            <a:off x="5410200" y="354773"/>
            <a:ext cx="6568440" cy="5253548"/>
          </a:xfrm>
        </p:spPr>
      </p:pic>
    </p:spTree>
    <p:extLst>
      <p:ext uri="{BB962C8B-B14F-4D97-AF65-F5344CB8AC3E}">
        <p14:creationId xmlns:p14="http://schemas.microsoft.com/office/powerpoint/2010/main" val="3921993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44FC0-BF9D-780F-3ED9-EDF8CAC215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D014F1B-AEA8-9E49-863A-549792D5A162}"/>
              </a:ext>
            </a:extLst>
          </p:cNvPr>
          <p:cNvSpPr>
            <a:spLocks noGrp="1"/>
          </p:cNvSpPr>
          <p:nvPr>
            <p:ph type="title"/>
          </p:nvPr>
        </p:nvSpPr>
        <p:spPr>
          <a:xfrm>
            <a:off x="797258" y="2423160"/>
            <a:ext cx="3932237" cy="3307078"/>
          </a:xfrm>
        </p:spPr>
        <p:txBody>
          <a:bodyPr>
            <a:normAutofit/>
          </a:bodyPr>
          <a:lstStyle/>
          <a:p>
            <a:r>
              <a:rPr lang="en-US" dirty="0"/>
              <a:t>Immediate statement in response to media (after notifying parents and the board)</a:t>
            </a:r>
          </a:p>
        </p:txBody>
      </p:sp>
      <p:sp>
        <p:nvSpPr>
          <p:cNvPr id="4" name="Picture Placeholder 3">
            <a:extLst>
              <a:ext uri="{FF2B5EF4-FFF2-40B4-BE49-F238E27FC236}">
                <a16:creationId xmlns:a16="http://schemas.microsoft.com/office/drawing/2014/main" id="{5F24D6AF-590C-9BDE-1068-798FC9029F0B}"/>
              </a:ext>
            </a:extLst>
          </p:cNvPr>
          <p:cNvSpPr>
            <a:spLocks noGrp="1"/>
          </p:cNvSpPr>
          <p:nvPr>
            <p:ph type="pic" idx="1"/>
          </p:nvPr>
        </p:nvSpPr>
        <p:spPr>
          <a:xfrm>
            <a:off x="5623560" y="2423160"/>
            <a:ext cx="6019800" cy="3749039"/>
          </a:xfrm>
        </p:spPr>
        <p:txBody>
          <a:bodyPr/>
          <a:lstStyle/>
          <a:p>
            <a:r>
              <a:rPr lang="en-US" i="1" dirty="0">
                <a:latin typeface="+mn-lt"/>
              </a:rPr>
              <a:t>“</a:t>
            </a:r>
            <a:r>
              <a:rPr lang="en-US" b="0" i="1" dirty="0">
                <a:effectLst/>
                <a:latin typeface="+mn-lt"/>
              </a:rPr>
              <a:t>Per the district's standard policy and procedure, the teacher is currently on administrative leave at this time as part of the investigative process.”</a:t>
            </a:r>
          </a:p>
          <a:p>
            <a:endParaRPr lang="en-US" dirty="0"/>
          </a:p>
        </p:txBody>
      </p:sp>
    </p:spTree>
    <p:extLst>
      <p:ext uri="{BB962C8B-B14F-4D97-AF65-F5344CB8AC3E}">
        <p14:creationId xmlns:p14="http://schemas.microsoft.com/office/powerpoint/2010/main" val="1058645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345D6-B535-35C7-50F8-BF81E63041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DB3299-1F65-0855-50B0-4D674149E3F2}"/>
              </a:ext>
            </a:extLst>
          </p:cNvPr>
          <p:cNvSpPr>
            <a:spLocks noGrp="1"/>
          </p:cNvSpPr>
          <p:nvPr>
            <p:ph type="title"/>
          </p:nvPr>
        </p:nvSpPr>
        <p:spPr>
          <a:xfrm>
            <a:off x="797258" y="3844024"/>
            <a:ext cx="3932237" cy="1737358"/>
          </a:xfrm>
        </p:spPr>
        <p:txBody>
          <a:bodyPr>
            <a:noAutofit/>
          </a:bodyPr>
          <a:lstStyle/>
          <a:p>
            <a:r>
              <a:rPr lang="en-US" dirty="0"/>
              <a:t>Updated statement issued later that afternoon</a:t>
            </a:r>
          </a:p>
        </p:txBody>
      </p:sp>
      <p:sp>
        <p:nvSpPr>
          <p:cNvPr id="4" name="Picture Placeholder 3">
            <a:extLst>
              <a:ext uri="{FF2B5EF4-FFF2-40B4-BE49-F238E27FC236}">
                <a16:creationId xmlns:a16="http://schemas.microsoft.com/office/drawing/2014/main" id="{A6F0100A-BC7C-21CF-9EFA-EF16F90B9EB0}"/>
              </a:ext>
            </a:extLst>
          </p:cNvPr>
          <p:cNvSpPr>
            <a:spLocks noGrp="1"/>
          </p:cNvSpPr>
          <p:nvPr>
            <p:ph type="pic" idx="1"/>
          </p:nvPr>
        </p:nvSpPr>
        <p:spPr>
          <a:xfrm>
            <a:off x="5212080" y="350520"/>
            <a:ext cx="6979920" cy="5821679"/>
          </a:xfrm>
        </p:spPr>
        <p:txBody>
          <a:bodyPr>
            <a:noAutofit/>
          </a:bodyPr>
          <a:lstStyle/>
          <a:p>
            <a:r>
              <a:rPr lang="en-US" sz="3000" b="0" i="1" dirty="0">
                <a:effectLst/>
                <a:latin typeface="+mn-lt"/>
              </a:rPr>
              <a:t>“We are aware of allegations that a staff member allegedly administered melatonin gummies to several students on Thursday. The staff member has been removed from the classroom and placed on administrative leave, pending ongoing investigation from campus administration. The district takes every allegation of educator misconduct seriously and will take all measures necessary to ensure that our students are educated in a safe and nurturing environment.”</a:t>
            </a:r>
            <a:endParaRPr lang="en-US" sz="3000" dirty="0">
              <a:latin typeface="+mn-lt"/>
            </a:endParaRPr>
          </a:p>
        </p:txBody>
      </p:sp>
    </p:spTree>
    <p:extLst>
      <p:ext uri="{BB962C8B-B14F-4D97-AF65-F5344CB8AC3E}">
        <p14:creationId xmlns:p14="http://schemas.microsoft.com/office/powerpoint/2010/main" val="2120665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EA4FD-0EBE-AEC5-ACA1-2AD9B0BF12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9829A4-45B2-C9D7-54E1-CD4DA7564F44}"/>
              </a:ext>
            </a:extLst>
          </p:cNvPr>
          <p:cNvSpPr>
            <a:spLocks noGrp="1"/>
          </p:cNvSpPr>
          <p:nvPr>
            <p:ph type="title"/>
          </p:nvPr>
        </p:nvSpPr>
        <p:spPr/>
        <p:txBody>
          <a:bodyPr/>
          <a:lstStyle/>
          <a:p>
            <a:r>
              <a:rPr lang="en-US"/>
              <a:t>Who We Are</a:t>
            </a:r>
          </a:p>
        </p:txBody>
      </p:sp>
      <p:pic>
        <p:nvPicPr>
          <p:cNvPr id="4" name="Picture 3" descr="A person wearing glasses and a black jacket&#10;&#10;AI-generated content may be incorrect.">
            <a:extLst>
              <a:ext uri="{FF2B5EF4-FFF2-40B4-BE49-F238E27FC236}">
                <a16:creationId xmlns:a16="http://schemas.microsoft.com/office/drawing/2014/main" id="{0CA3205F-85CC-6A29-0CA7-DF121D336D59}"/>
              </a:ext>
            </a:extLst>
          </p:cNvPr>
          <p:cNvPicPr>
            <a:picLocks noChangeAspect="1"/>
          </p:cNvPicPr>
          <p:nvPr/>
        </p:nvPicPr>
        <p:blipFill>
          <a:blip r:embed="rId3"/>
          <a:stretch>
            <a:fillRect/>
          </a:stretch>
        </p:blipFill>
        <p:spPr>
          <a:xfrm>
            <a:off x="2630641" y="2065006"/>
            <a:ext cx="2203724" cy="2721836"/>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C451D1EC-3516-6E30-FEA0-0C175CA751B0}"/>
              </a:ext>
            </a:extLst>
          </p:cNvPr>
          <p:cNvPicPr>
            <a:picLocks noChangeAspect="1"/>
          </p:cNvPicPr>
          <p:nvPr/>
        </p:nvPicPr>
        <p:blipFill>
          <a:blip r:embed="rId4"/>
          <a:srcRect l="6880" t="3488" r="1677"/>
          <a:stretch/>
        </p:blipFill>
        <p:spPr>
          <a:xfrm>
            <a:off x="7357637" y="2065006"/>
            <a:ext cx="2203724" cy="2724912"/>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A38F937D-E29D-C261-2AB5-89BB56945C76}"/>
              </a:ext>
            </a:extLst>
          </p:cNvPr>
          <p:cNvSpPr txBox="1"/>
          <p:nvPr/>
        </p:nvSpPr>
        <p:spPr>
          <a:xfrm>
            <a:off x="2630641" y="4909187"/>
            <a:ext cx="2285481" cy="892552"/>
          </a:xfrm>
          <a:prstGeom prst="rect">
            <a:avLst/>
          </a:prstGeom>
          <a:noFill/>
        </p:spPr>
        <p:txBody>
          <a:bodyPr wrap="square">
            <a:spAutoFit/>
          </a:bodyPr>
          <a:lstStyle/>
          <a:p>
            <a:r>
              <a:rPr lang="en-US" sz="2000" b="1" i="0">
                <a:effectLst/>
                <a:latin typeface="Arial" panose="020B0604020202020204" pitchFamily="34" charset="0"/>
                <a:cs typeface="Arial" panose="020B0604020202020204" pitchFamily="34" charset="0"/>
              </a:rPr>
              <a:t>Sara Butler</a:t>
            </a:r>
          </a:p>
          <a:p>
            <a:r>
              <a:rPr lang="en-US" sz="1600" i="1">
                <a:latin typeface="Arial" panose="020B0604020202020204" pitchFamily="34" charset="0"/>
                <a:cs typeface="Arial" panose="020B0604020202020204" pitchFamily="34" charset="0"/>
              </a:rPr>
              <a:t>Department Director, Communications</a:t>
            </a:r>
          </a:p>
        </p:txBody>
      </p:sp>
      <p:sp>
        <p:nvSpPr>
          <p:cNvPr id="7" name="TextBox 6">
            <a:extLst>
              <a:ext uri="{FF2B5EF4-FFF2-40B4-BE49-F238E27FC236}">
                <a16:creationId xmlns:a16="http://schemas.microsoft.com/office/drawing/2014/main" id="{71760946-AF6C-1FBA-0BA2-17CB9E39F6F5}"/>
              </a:ext>
            </a:extLst>
          </p:cNvPr>
          <p:cNvSpPr txBox="1"/>
          <p:nvPr/>
        </p:nvSpPr>
        <p:spPr>
          <a:xfrm>
            <a:off x="7357637" y="4909187"/>
            <a:ext cx="2285481" cy="892552"/>
          </a:xfrm>
          <a:prstGeom prst="rect">
            <a:avLst/>
          </a:prstGeom>
          <a:noFill/>
        </p:spPr>
        <p:txBody>
          <a:bodyPr wrap="square">
            <a:spAutoFit/>
          </a:bodyPr>
          <a:lstStyle/>
          <a:p>
            <a:r>
              <a:rPr lang="en-US" sz="2000" b="1" i="0">
                <a:effectLst/>
                <a:latin typeface="Arial" panose="020B0604020202020204" pitchFamily="34" charset="0"/>
                <a:cs typeface="Arial" panose="020B0604020202020204" pitchFamily="34" charset="0"/>
              </a:rPr>
              <a:t>Brianna Garcia</a:t>
            </a:r>
          </a:p>
          <a:p>
            <a:r>
              <a:rPr lang="en-US" sz="1600" i="1">
                <a:latin typeface="Arial" panose="020B0604020202020204" pitchFamily="34" charset="0"/>
                <a:cs typeface="Arial" panose="020B0604020202020204" pitchFamily="34" charset="0"/>
              </a:rPr>
              <a:t>Department Director, Communications</a:t>
            </a:r>
          </a:p>
        </p:txBody>
      </p:sp>
    </p:spTree>
    <p:extLst>
      <p:ext uri="{BB962C8B-B14F-4D97-AF65-F5344CB8AC3E}">
        <p14:creationId xmlns:p14="http://schemas.microsoft.com/office/powerpoint/2010/main" val="1622674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8C207-6ACB-1ADD-D5CF-87269BD3C5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50E48D-BD45-13FD-9ED7-E837E0E9B163}"/>
              </a:ext>
            </a:extLst>
          </p:cNvPr>
          <p:cNvSpPr>
            <a:spLocks noGrp="1"/>
          </p:cNvSpPr>
          <p:nvPr>
            <p:ph type="title"/>
          </p:nvPr>
        </p:nvSpPr>
        <p:spPr>
          <a:xfrm>
            <a:off x="838200" y="890992"/>
            <a:ext cx="6631379" cy="799696"/>
          </a:xfrm>
        </p:spPr>
        <p:txBody>
          <a:bodyPr>
            <a:normAutofit/>
          </a:bodyPr>
          <a:lstStyle/>
          <a:p>
            <a:r>
              <a:rPr lang="en-US">
                <a:latin typeface="+mj-lt"/>
              </a:rPr>
              <a:t>Stand on Your Message</a:t>
            </a:r>
          </a:p>
        </p:txBody>
      </p:sp>
      <p:sp>
        <p:nvSpPr>
          <p:cNvPr id="19" name="TextBox 10">
            <a:extLst>
              <a:ext uri="{FF2B5EF4-FFF2-40B4-BE49-F238E27FC236}">
                <a16:creationId xmlns:a16="http://schemas.microsoft.com/office/drawing/2014/main" id="{892E09EC-E164-1852-2B23-5F029E051E64}"/>
              </a:ext>
            </a:extLst>
          </p:cNvPr>
          <p:cNvSpPr txBox="1"/>
          <p:nvPr/>
        </p:nvSpPr>
        <p:spPr>
          <a:xfrm>
            <a:off x="2220685" y="2220397"/>
            <a:ext cx="8229600" cy="693460"/>
          </a:xfrm>
          <a:prstGeom prst="rect">
            <a:avLst/>
          </a:prstGeom>
        </p:spPr>
        <p:txBody>
          <a:bodyPr wrap="square" lIns="0" tIns="0" rIns="0" bIns="0" rtlCol="0" anchor="t">
            <a:spAutoFit/>
          </a:bodyPr>
          <a:lstStyle/>
          <a:p>
            <a:pPr marL="0" marR="0" lvl="0" indent="0" algn="l" defTabSz="914400" rtl="0" eaLnBrk="1" fontAlgn="auto" latinLnBrk="0" hangingPunct="1">
              <a:lnSpc>
                <a:spcPts val="6299"/>
              </a:lnSpc>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Get on the same page with messaging</a:t>
            </a:r>
          </a:p>
        </p:txBody>
      </p:sp>
      <p:sp>
        <p:nvSpPr>
          <p:cNvPr id="20" name="TextBox 10">
            <a:extLst>
              <a:ext uri="{FF2B5EF4-FFF2-40B4-BE49-F238E27FC236}">
                <a16:creationId xmlns:a16="http://schemas.microsoft.com/office/drawing/2014/main" id="{5ED2B866-76C9-A684-808C-0CCC17A679AC}"/>
              </a:ext>
            </a:extLst>
          </p:cNvPr>
          <p:cNvSpPr txBox="1"/>
          <p:nvPr/>
        </p:nvSpPr>
        <p:spPr>
          <a:xfrm>
            <a:off x="2220685" y="3231885"/>
            <a:ext cx="959539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If you have a statement or talkers, stick to them</a:t>
            </a:r>
          </a:p>
        </p:txBody>
      </p:sp>
      <p:sp>
        <p:nvSpPr>
          <p:cNvPr id="25" name="TextBox 10">
            <a:extLst>
              <a:ext uri="{FF2B5EF4-FFF2-40B4-BE49-F238E27FC236}">
                <a16:creationId xmlns:a16="http://schemas.microsoft.com/office/drawing/2014/main" id="{68A1FBA0-1E7D-261A-D34C-E56A8B80CF39}"/>
              </a:ext>
            </a:extLst>
          </p:cNvPr>
          <p:cNvSpPr txBox="1"/>
          <p:nvPr/>
        </p:nvSpPr>
        <p:spPr>
          <a:xfrm>
            <a:off x="2220685" y="4023988"/>
            <a:ext cx="959539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a:solidFill>
                  <a:srgbClr val="113058"/>
                </a:solidFill>
                <a:latin typeface="Arial" panose="020B0604020202020204" pitchFamily="34" charset="0"/>
                <a:cs typeface="Arial" panose="020B0604020202020204" pitchFamily="34" charset="0"/>
              </a:rPr>
              <a:t>Your president is the spokesperson for the board</a:t>
            </a:r>
            <a:endPar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endParaRPr>
          </a:p>
        </p:txBody>
      </p:sp>
      <p:sp>
        <p:nvSpPr>
          <p:cNvPr id="4" name="TextBox 10">
            <a:extLst>
              <a:ext uri="{FF2B5EF4-FFF2-40B4-BE49-F238E27FC236}">
                <a16:creationId xmlns:a16="http://schemas.microsoft.com/office/drawing/2014/main" id="{D50475E6-37A9-A07E-EDCB-AA3D994EFB93}"/>
              </a:ext>
            </a:extLst>
          </p:cNvPr>
          <p:cNvSpPr txBox="1"/>
          <p:nvPr/>
        </p:nvSpPr>
        <p:spPr>
          <a:xfrm>
            <a:off x="2220685" y="4815431"/>
            <a:ext cx="959539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Get the facts, stick to the facts</a:t>
            </a:r>
          </a:p>
        </p:txBody>
      </p:sp>
      <p:grpSp>
        <p:nvGrpSpPr>
          <p:cNvPr id="5" name="Group 4">
            <a:extLst>
              <a:ext uri="{FF2B5EF4-FFF2-40B4-BE49-F238E27FC236}">
                <a16:creationId xmlns:a16="http://schemas.microsoft.com/office/drawing/2014/main" id="{973D0584-E142-F745-4056-C71695A4F06F}"/>
              </a:ext>
            </a:extLst>
          </p:cNvPr>
          <p:cNvGrpSpPr/>
          <p:nvPr/>
        </p:nvGrpSpPr>
        <p:grpSpPr>
          <a:xfrm>
            <a:off x="1204852" y="2371818"/>
            <a:ext cx="603039" cy="603039"/>
            <a:chOff x="1204864" y="3127480"/>
            <a:chExt cx="603039" cy="603039"/>
          </a:xfrm>
        </p:grpSpPr>
        <p:pic>
          <p:nvPicPr>
            <p:cNvPr id="6" name="Picture 2">
              <a:extLst>
                <a:ext uri="{FF2B5EF4-FFF2-40B4-BE49-F238E27FC236}">
                  <a16:creationId xmlns:a16="http://schemas.microsoft.com/office/drawing/2014/main" id="{7D883EE9-F11C-C7E2-D64C-7D02D4821E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7" name="Graphic 6" descr="Checkmark with solid fill">
              <a:extLst>
                <a:ext uri="{FF2B5EF4-FFF2-40B4-BE49-F238E27FC236}">
                  <a16:creationId xmlns:a16="http://schemas.microsoft.com/office/drawing/2014/main" id="{E930B103-3FB4-6D73-ADEA-61C666E9F6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8" name="Group 7">
            <a:extLst>
              <a:ext uri="{FF2B5EF4-FFF2-40B4-BE49-F238E27FC236}">
                <a16:creationId xmlns:a16="http://schemas.microsoft.com/office/drawing/2014/main" id="{A3087ED7-7BDB-474A-1A99-E71C48F3082A}"/>
              </a:ext>
            </a:extLst>
          </p:cNvPr>
          <p:cNvGrpSpPr/>
          <p:nvPr/>
        </p:nvGrpSpPr>
        <p:grpSpPr>
          <a:xfrm>
            <a:off x="1204852" y="3161197"/>
            <a:ext cx="603039" cy="603039"/>
            <a:chOff x="1204864" y="3127480"/>
            <a:chExt cx="603039" cy="603039"/>
          </a:xfrm>
        </p:grpSpPr>
        <p:pic>
          <p:nvPicPr>
            <p:cNvPr id="9" name="Picture 2">
              <a:extLst>
                <a:ext uri="{FF2B5EF4-FFF2-40B4-BE49-F238E27FC236}">
                  <a16:creationId xmlns:a16="http://schemas.microsoft.com/office/drawing/2014/main" id="{70113BA6-E41C-4D26-726F-DE3D140005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0" name="Graphic 9" descr="Checkmark with solid fill">
              <a:extLst>
                <a:ext uri="{FF2B5EF4-FFF2-40B4-BE49-F238E27FC236}">
                  <a16:creationId xmlns:a16="http://schemas.microsoft.com/office/drawing/2014/main" id="{D4A50063-4DFA-3759-1086-A31DBC95FA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11" name="Group 10">
            <a:extLst>
              <a:ext uri="{FF2B5EF4-FFF2-40B4-BE49-F238E27FC236}">
                <a16:creationId xmlns:a16="http://schemas.microsoft.com/office/drawing/2014/main" id="{D559F219-6850-205D-94A7-65D418DEF68B}"/>
              </a:ext>
            </a:extLst>
          </p:cNvPr>
          <p:cNvGrpSpPr/>
          <p:nvPr/>
        </p:nvGrpSpPr>
        <p:grpSpPr>
          <a:xfrm>
            <a:off x="1204852" y="3981864"/>
            <a:ext cx="603039" cy="603039"/>
            <a:chOff x="1204864" y="3127480"/>
            <a:chExt cx="603039" cy="603039"/>
          </a:xfrm>
        </p:grpSpPr>
        <p:pic>
          <p:nvPicPr>
            <p:cNvPr id="12" name="Picture 2">
              <a:extLst>
                <a:ext uri="{FF2B5EF4-FFF2-40B4-BE49-F238E27FC236}">
                  <a16:creationId xmlns:a16="http://schemas.microsoft.com/office/drawing/2014/main" id="{0D088E43-C865-69CA-8908-7D0722734D6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3" name="Graphic 12" descr="Checkmark with solid fill">
              <a:extLst>
                <a:ext uri="{FF2B5EF4-FFF2-40B4-BE49-F238E27FC236}">
                  <a16:creationId xmlns:a16="http://schemas.microsoft.com/office/drawing/2014/main" id="{72B1E27A-A3E0-4727-4B1B-58C9B20754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15" name="Group 14">
            <a:extLst>
              <a:ext uri="{FF2B5EF4-FFF2-40B4-BE49-F238E27FC236}">
                <a16:creationId xmlns:a16="http://schemas.microsoft.com/office/drawing/2014/main" id="{001A056D-86E9-BD36-877E-2CC7BA0EF549}"/>
              </a:ext>
            </a:extLst>
          </p:cNvPr>
          <p:cNvGrpSpPr/>
          <p:nvPr/>
        </p:nvGrpSpPr>
        <p:grpSpPr>
          <a:xfrm>
            <a:off x="1204852" y="4712817"/>
            <a:ext cx="603039" cy="603039"/>
            <a:chOff x="1204864" y="3127480"/>
            <a:chExt cx="603039" cy="603039"/>
          </a:xfrm>
        </p:grpSpPr>
        <p:pic>
          <p:nvPicPr>
            <p:cNvPr id="16" name="Picture 2">
              <a:extLst>
                <a:ext uri="{FF2B5EF4-FFF2-40B4-BE49-F238E27FC236}">
                  <a16:creationId xmlns:a16="http://schemas.microsoft.com/office/drawing/2014/main" id="{48DD362A-3ED1-4242-5E97-122185BF675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7" name="Graphic 16" descr="Checkmark with solid fill">
              <a:extLst>
                <a:ext uri="{FF2B5EF4-FFF2-40B4-BE49-F238E27FC236}">
                  <a16:creationId xmlns:a16="http://schemas.microsoft.com/office/drawing/2014/main" id="{A97AEFCF-C024-4945-3DFC-23C3865884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sp>
        <p:nvSpPr>
          <p:cNvPr id="14" name="TextBox 13">
            <a:extLst>
              <a:ext uri="{FF2B5EF4-FFF2-40B4-BE49-F238E27FC236}">
                <a16:creationId xmlns:a16="http://schemas.microsoft.com/office/drawing/2014/main" id="{34FC2140-54FA-62DB-8828-A3AA0A88A244}"/>
              </a:ext>
            </a:extLst>
          </p:cNvPr>
          <p:cNvSpPr txBox="1"/>
          <p:nvPr/>
        </p:nvSpPr>
        <p:spPr>
          <a:xfrm>
            <a:off x="10863079" y="-151797"/>
            <a:ext cx="1641639" cy="20159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0" b="0" i="0" u="none" strike="noStrike" kern="1200" cap="none" spc="0" normalizeH="0" baseline="0" noProof="0">
                <a:ln>
                  <a:noFill/>
                </a:ln>
                <a:solidFill>
                  <a:srgbClr val="FFFFFF"/>
                </a:solidFill>
                <a:effectLst/>
                <a:uLnTx/>
                <a:uFillTx/>
                <a:latin typeface="Verdana Pro Black" panose="020F0502020204030204" pitchFamily="34" charset="0"/>
                <a:ea typeface="+mn-ea"/>
                <a:cs typeface="+mn-cs"/>
              </a:rPr>
              <a:t>3</a:t>
            </a:r>
          </a:p>
        </p:txBody>
      </p:sp>
    </p:spTree>
    <p:extLst>
      <p:ext uri="{BB962C8B-B14F-4D97-AF65-F5344CB8AC3E}">
        <p14:creationId xmlns:p14="http://schemas.microsoft.com/office/powerpoint/2010/main" val="4096624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6D796-164A-3D21-B536-E45DF5CDF8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7DFEDA-DE3B-AEF6-6605-08D62ED65B31}"/>
              </a:ext>
            </a:extLst>
          </p:cNvPr>
          <p:cNvSpPr>
            <a:spLocks noGrp="1"/>
          </p:cNvSpPr>
          <p:nvPr>
            <p:ph type="title"/>
          </p:nvPr>
        </p:nvSpPr>
        <p:spPr>
          <a:xfrm>
            <a:off x="838200" y="696562"/>
            <a:ext cx="10977880" cy="799696"/>
          </a:xfrm>
        </p:spPr>
        <p:txBody>
          <a:bodyPr>
            <a:noAutofit/>
          </a:bodyPr>
          <a:lstStyle/>
          <a:p>
            <a:pPr>
              <a:lnSpc>
                <a:spcPct val="100000"/>
              </a:lnSpc>
            </a:pPr>
            <a:r>
              <a:rPr lang="en-US">
                <a:latin typeface="+mj-lt"/>
              </a:rPr>
              <a:t>Do a Debrief</a:t>
            </a:r>
          </a:p>
        </p:txBody>
      </p:sp>
      <p:sp>
        <p:nvSpPr>
          <p:cNvPr id="19" name="TextBox 10">
            <a:extLst>
              <a:ext uri="{FF2B5EF4-FFF2-40B4-BE49-F238E27FC236}">
                <a16:creationId xmlns:a16="http://schemas.microsoft.com/office/drawing/2014/main" id="{901F7AD9-51A0-8752-084E-68C15C2125F0}"/>
              </a:ext>
            </a:extLst>
          </p:cNvPr>
          <p:cNvSpPr txBox="1"/>
          <p:nvPr/>
        </p:nvSpPr>
        <p:spPr>
          <a:xfrm>
            <a:off x="2220685" y="2270506"/>
            <a:ext cx="8229600" cy="693460"/>
          </a:xfrm>
          <a:prstGeom prst="rect">
            <a:avLst/>
          </a:prstGeom>
        </p:spPr>
        <p:txBody>
          <a:bodyPr wrap="square" lIns="0" tIns="0" rIns="0" bIns="0" rtlCol="0" anchor="t">
            <a:spAutoFit/>
          </a:bodyPr>
          <a:lstStyle/>
          <a:p>
            <a:pPr marL="0" marR="0" lvl="0" indent="0" algn="l" defTabSz="914400" rtl="0" eaLnBrk="1" fontAlgn="auto" latinLnBrk="0" hangingPunct="1">
              <a:lnSpc>
                <a:spcPts val="6299"/>
              </a:lnSpc>
              <a:spcBef>
                <a:spcPts val="0"/>
              </a:spcBef>
              <a:spcAft>
                <a:spcPts val="0"/>
              </a:spcAft>
              <a:buClrTx/>
              <a:buSzTx/>
              <a:buFontTx/>
              <a:buNone/>
              <a:tabLst/>
              <a:defRPr/>
            </a:pPr>
            <a:r>
              <a:rPr lang="en-US" sz="3000" dirty="0">
                <a:solidFill>
                  <a:srgbClr val="113058"/>
                </a:solidFill>
                <a:latin typeface="Arial" panose="020B0604020202020204" pitchFamily="34" charset="0"/>
                <a:cs typeface="Arial" panose="020B0604020202020204" pitchFamily="34" charset="0"/>
              </a:rPr>
              <a:t>Set your debrief as soon as possible</a:t>
            </a:r>
            <a:endParaRPr kumimoji="0" lang="en-US" sz="3000" b="0" i="0" u="none" strike="noStrike" kern="1200" cap="none" spc="0" normalizeH="0" baseline="0" noProof="0" dirty="0">
              <a:ln>
                <a:noFill/>
              </a:ln>
              <a:solidFill>
                <a:srgbClr val="113058"/>
              </a:solidFill>
              <a:effectLst/>
              <a:uLnTx/>
              <a:uFillTx/>
              <a:latin typeface="Arial" panose="020B0604020202020204" pitchFamily="34" charset="0"/>
              <a:ea typeface="+mn-ea"/>
              <a:cs typeface="Arial" panose="020B0604020202020204" pitchFamily="34" charset="0"/>
            </a:endParaRPr>
          </a:p>
        </p:txBody>
      </p:sp>
      <p:sp>
        <p:nvSpPr>
          <p:cNvPr id="20" name="TextBox 10">
            <a:extLst>
              <a:ext uri="{FF2B5EF4-FFF2-40B4-BE49-F238E27FC236}">
                <a16:creationId xmlns:a16="http://schemas.microsoft.com/office/drawing/2014/main" id="{B6655397-8F02-AF2B-1BAD-7000DD88299E}"/>
              </a:ext>
            </a:extLst>
          </p:cNvPr>
          <p:cNvSpPr txBox="1"/>
          <p:nvPr/>
        </p:nvSpPr>
        <p:spPr>
          <a:xfrm>
            <a:off x="2220685" y="3271867"/>
            <a:ext cx="959539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Use crises to guide future decision-making</a:t>
            </a:r>
          </a:p>
        </p:txBody>
      </p:sp>
      <p:sp>
        <p:nvSpPr>
          <p:cNvPr id="25" name="TextBox 10">
            <a:extLst>
              <a:ext uri="{FF2B5EF4-FFF2-40B4-BE49-F238E27FC236}">
                <a16:creationId xmlns:a16="http://schemas.microsoft.com/office/drawing/2014/main" id="{CC36218D-C3F6-E328-130E-C5E104B04F42}"/>
              </a:ext>
            </a:extLst>
          </p:cNvPr>
          <p:cNvSpPr txBox="1"/>
          <p:nvPr/>
        </p:nvSpPr>
        <p:spPr>
          <a:xfrm>
            <a:off x="2220685" y="4063970"/>
            <a:ext cx="959539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Find the opportunity that exists within a crisis</a:t>
            </a:r>
          </a:p>
        </p:txBody>
      </p:sp>
      <p:sp>
        <p:nvSpPr>
          <p:cNvPr id="4" name="TextBox 10">
            <a:extLst>
              <a:ext uri="{FF2B5EF4-FFF2-40B4-BE49-F238E27FC236}">
                <a16:creationId xmlns:a16="http://schemas.microsoft.com/office/drawing/2014/main" id="{D8FF90F1-4FB3-8AC4-F494-9EBA786ED8DD}"/>
              </a:ext>
            </a:extLst>
          </p:cNvPr>
          <p:cNvSpPr txBox="1"/>
          <p:nvPr/>
        </p:nvSpPr>
        <p:spPr>
          <a:xfrm>
            <a:off x="2220685" y="4883586"/>
            <a:ext cx="959539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Pay attention and go over feedback from the community</a:t>
            </a:r>
          </a:p>
        </p:txBody>
      </p:sp>
      <p:grpSp>
        <p:nvGrpSpPr>
          <p:cNvPr id="5" name="Group 4">
            <a:extLst>
              <a:ext uri="{FF2B5EF4-FFF2-40B4-BE49-F238E27FC236}">
                <a16:creationId xmlns:a16="http://schemas.microsoft.com/office/drawing/2014/main" id="{4430FF4C-57F0-7BDA-85C2-2C0C70B8B578}"/>
              </a:ext>
            </a:extLst>
          </p:cNvPr>
          <p:cNvGrpSpPr/>
          <p:nvPr/>
        </p:nvGrpSpPr>
        <p:grpSpPr>
          <a:xfrm>
            <a:off x="1204852" y="2411800"/>
            <a:ext cx="603039" cy="603039"/>
            <a:chOff x="1204864" y="3127480"/>
            <a:chExt cx="603039" cy="603039"/>
          </a:xfrm>
        </p:grpSpPr>
        <p:pic>
          <p:nvPicPr>
            <p:cNvPr id="6" name="Picture 2">
              <a:extLst>
                <a:ext uri="{FF2B5EF4-FFF2-40B4-BE49-F238E27FC236}">
                  <a16:creationId xmlns:a16="http://schemas.microsoft.com/office/drawing/2014/main" id="{F6A75C8D-F51C-17BD-BA0C-EBFCDDC156D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7" name="Graphic 6" descr="Checkmark with solid fill">
              <a:extLst>
                <a:ext uri="{FF2B5EF4-FFF2-40B4-BE49-F238E27FC236}">
                  <a16:creationId xmlns:a16="http://schemas.microsoft.com/office/drawing/2014/main" id="{1DA7609A-DD10-7A7D-5777-F2B90C63EF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8" name="Group 7">
            <a:extLst>
              <a:ext uri="{FF2B5EF4-FFF2-40B4-BE49-F238E27FC236}">
                <a16:creationId xmlns:a16="http://schemas.microsoft.com/office/drawing/2014/main" id="{405BCA79-6B21-DEC3-8A32-54FAD3A2F249}"/>
              </a:ext>
            </a:extLst>
          </p:cNvPr>
          <p:cNvGrpSpPr/>
          <p:nvPr/>
        </p:nvGrpSpPr>
        <p:grpSpPr>
          <a:xfrm>
            <a:off x="1204852" y="3201179"/>
            <a:ext cx="603039" cy="603039"/>
            <a:chOff x="1204864" y="3127480"/>
            <a:chExt cx="603039" cy="603039"/>
          </a:xfrm>
        </p:grpSpPr>
        <p:pic>
          <p:nvPicPr>
            <p:cNvPr id="9" name="Picture 2">
              <a:extLst>
                <a:ext uri="{FF2B5EF4-FFF2-40B4-BE49-F238E27FC236}">
                  <a16:creationId xmlns:a16="http://schemas.microsoft.com/office/drawing/2014/main" id="{CB0C9FB4-4C53-364A-8A3D-73C15A14657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0" name="Graphic 9" descr="Checkmark with solid fill">
              <a:extLst>
                <a:ext uri="{FF2B5EF4-FFF2-40B4-BE49-F238E27FC236}">
                  <a16:creationId xmlns:a16="http://schemas.microsoft.com/office/drawing/2014/main" id="{B6B98EE7-3C99-2445-6841-7D6020DC91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11" name="Group 10">
            <a:extLst>
              <a:ext uri="{FF2B5EF4-FFF2-40B4-BE49-F238E27FC236}">
                <a16:creationId xmlns:a16="http://schemas.microsoft.com/office/drawing/2014/main" id="{5212C6DA-8F03-77A5-E67D-DA73CBBA1238}"/>
              </a:ext>
            </a:extLst>
          </p:cNvPr>
          <p:cNvGrpSpPr/>
          <p:nvPr/>
        </p:nvGrpSpPr>
        <p:grpSpPr>
          <a:xfrm>
            <a:off x="1204852" y="4021846"/>
            <a:ext cx="603039" cy="603039"/>
            <a:chOff x="1204864" y="3127480"/>
            <a:chExt cx="603039" cy="603039"/>
          </a:xfrm>
        </p:grpSpPr>
        <p:pic>
          <p:nvPicPr>
            <p:cNvPr id="12" name="Picture 2">
              <a:extLst>
                <a:ext uri="{FF2B5EF4-FFF2-40B4-BE49-F238E27FC236}">
                  <a16:creationId xmlns:a16="http://schemas.microsoft.com/office/drawing/2014/main" id="{D47C20C9-D88E-28C6-FFD9-952E6782EEE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3" name="Graphic 12" descr="Checkmark with solid fill">
              <a:extLst>
                <a:ext uri="{FF2B5EF4-FFF2-40B4-BE49-F238E27FC236}">
                  <a16:creationId xmlns:a16="http://schemas.microsoft.com/office/drawing/2014/main" id="{5F558EFA-29F9-099B-2378-B897147032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15" name="Group 14">
            <a:extLst>
              <a:ext uri="{FF2B5EF4-FFF2-40B4-BE49-F238E27FC236}">
                <a16:creationId xmlns:a16="http://schemas.microsoft.com/office/drawing/2014/main" id="{2D9E3F76-8C2A-DC75-93DB-4889C0011657}"/>
              </a:ext>
            </a:extLst>
          </p:cNvPr>
          <p:cNvGrpSpPr/>
          <p:nvPr/>
        </p:nvGrpSpPr>
        <p:grpSpPr>
          <a:xfrm>
            <a:off x="1204852" y="4752799"/>
            <a:ext cx="603039" cy="603039"/>
            <a:chOff x="1204864" y="3127480"/>
            <a:chExt cx="603039" cy="603039"/>
          </a:xfrm>
        </p:grpSpPr>
        <p:pic>
          <p:nvPicPr>
            <p:cNvPr id="16" name="Picture 2">
              <a:extLst>
                <a:ext uri="{FF2B5EF4-FFF2-40B4-BE49-F238E27FC236}">
                  <a16:creationId xmlns:a16="http://schemas.microsoft.com/office/drawing/2014/main" id="{310EF517-3B91-9931-7AB6-E97DDC6241A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7" name="Graphic 16" descr="Checkmark with solid fill">
              <a:extLst>
                <a:ext uri="{FF2B5EF4-FFF2-40B4-BE49-F238E27FC236}">
                  <a16:creationId xmlns:a16="http://schemas.microsoft.com/office/drawing/2014/main" id="{3B9A818A-A119-F316-21E0-B46831F424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sp>
        <p:nvSpPr>
          <p:cNvPr id="14" name="TextBox 13">
            <a:extLst>
              <a:ext uri="{FF2B5EF4-FFF2-40B4-BE49-F238E27FC236}">
                <a16:creationId xmlns:a16="http://schemas.microsoft.com/office/drawing/2014/main" id="{45CCBF4D-BCFF-107F-541F-9C36FB6B1663}"/>
              </a:ext>
            </a:extLst>
          </p:cNvPr>
          <p:cNvSpPr txBox="1"/>
          <p:nvPr/>
        </p:nvSpPr>
        <p:spPr>
          <a:xfrm>
            <a:off x="10854046" y="-116976"/>
            <a:ext cx="1641639" cy="20159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0" b="0" i="0" u="none" strike="noStrike" kern="1200" cap="none" spc="0" normalizeH="0" baseline="0" noProof="0">
                <a:ln>
                  <a:noFill/>
                </a:ln>
                <a:solidFill>
                  <a:srgbClr val="FFFFFF"/>
                </a:solidFill>
                <a:effectLst/>
                <a:uLnTx/>
                <a:uFillTx/>
                <a:latin typeface="Verdana Pro Black" panose="020F0502020204030204" pitchFamily="34" charset="0"/>
                <a:ea typeface="+mn-ea"/>
                <a:cs typeface="+mn-cs"/>
              </a:rPr>
              <a:t>4</a:t>
            </a:r>
          </a:p>
        </p:txBody>
      </p:sp>
    </p:spTree>
    <p:extLst>
      <p:ext uri="{BB962C8B-B14F-4D97-AF65-F5344CB8AC3E}">
        <p14:creationId xmlns:p14="http://schemas.microsoft.com/office/powerpoint/2010/main" val="1114551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3BF683-4B62-21ED-0F32-040AAD78C3B0}"/>
              </a:ext>
            </a:extLst>
          </p:cNvPr>
          <p:cNvSpPr>
            <a:spLocks noGrp="1"/>
          </p:cNvSpPr>
          <p:nvPr>
            <p:ph type="title"/>
          </p:nvPr>
        </p:nvSpPr>
        <p:spPr>
          <a:xfrm>
            <a:off x="797258" y="3700367"/>
            <a:ext cx="3932237" cy="1376680"/>
          </a:xfrm>
        </p:spPr>
        <p:txBody>
          <a:bodyPr>
            <a:noAutofit/>
          </a:bodyPr>
          <a:lstStyle/>
          <a:p>
            <a:r>
              <a:rPr lang="en-US"/>
              <a:t>Families, students</a:t>
            </a:r>
            <a:r>
              <a:rPr lang="en-US" dirty="0"/>
              <a:t> concerned over fly infestation</a:t>
            </a:r>
          </a:p>
        </p:txBody>
      </p:sp>
      <p:pic>
        <p:nvPicPr>
          <p:cNvPr id="10" name="Picture Placeholder 9" descr="A close-up of a window&#10;&#10;AI-generated content may be incorrect.">
            <a:extLst>
              <a:ext uri="{FF2B5EF4-FFF2-40B4-BE49-F238E27FC236}">
                <a16:creationId xmlns:a16="http://schemas.microsoft.com/office/drawing/2014/main" id="{14E934AF-B09B-A501-C594-A29E7544C421}"/>
              </a:ext>
            </a:extLst>
          </p:cNvPr>
          <p:cNvPicPr>
            <a:picLocks noGrp="1" noChangeAspect="1"/>
          </p:cNvPicPr>
          <p:nvPr>
            <p:ph type="pic" idx="1"/>
          </p:nvPr>
        </p:nvPicPr>
        <p:blipFill>
          <a:blip r:embed="rId3"/>
          <a:srcRect l="12320" r="12320"/>
          <a:stretch>
            <a:fillRect/>
          </a:stretch>
        </p:blipFill>
        <p:spPr>
          <a:xfrm>
            <a:off x="5332044" y="435935"/>
            <a:ext cx="6541452" cy="5049519"/>
          </a:xfrm>
        </p:spPr>
      </p:pic>
    </p:spTree>
    <p:extLst>
      <p:ext uri="{BB962C8B-B14F-4D97-AF65-F5344CB8AC3E}">
        <p14:creationId xmlns:p14="http://schemas.microsoft.com/office/powerpoint/2010/main" val="4253194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7F522-4D56-6B22-C58A-98AF8CE649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7779AC-8BED-8DDE-1126-2A0E15C5FF5D}"/>
              </a:ext>
            </a:extLst>
          </p:cNvPr>
          <p:cNvSpPr>
            <a:spLocks noGrp="1"/>
          </p:cNvSpPr>
          <p:nvPr>
            <p:ph type="title"/>
          </p:nvPr>
        </p:nvSpPr>
        <p:spPr/>
        <p:txBody>
          <a:bodyPr/>
          <a:lstStyle/>
          <a:p>
            <a:r>
              <a:rPr lang="en-US">
                <a:latin typeface="+mj-lt"/>
              </a:rPr>
              <a:t>Consider Yourself </a:t>
            </a:r>
            <a:br>
              <a:rPr lang="en-US">
                <a:latin typeface="+mj-lt"/>
              </a:rPr>
            </a:br>
            <a:r>
              <a:rPr lang="en-US">
                <a:latin typeface="+mj-lt"/>
              </a:rPr>
              <a:t>a Brand Ambassador</a:t>
            </a:r>
          </a:p>
        </p:txBody>
      </p:sp>
    </p:spTree>
    <p:extLst>
      <p:ext uri="{BB962C8B-B14F-4D97-AF65-F5344CB8AC3E}">
        <p14:creationId xmlns:p14="http://schemas.microsoft.com/office/powerpoint/2010/main" val="1877078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F0170-1BC4-D3FC-D2AE-C8F80A26AE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06E6E2-34F3-7AF7-BEB8-272011B5F674}"/>
              </a:ext>
            </a:extLst>
          </p:cNvPr>
          <p:cNvSpPr>
            <a:spLocks noGrp="1"/>
          </p:cNvSpPr>
          <p:nvPr>
            <p:ph type="title"/>
          </p:nvPr>
        </p:nvSpPr>
        <p:spPr>
          <a:xfrm>
            <a:off x="266205" y="377555"/>
            <a:ext cx="12630404" cy="1325563"/>
          </a:xfrm>
        </p:spPr>
        <p:txBody>
          <a:bodyPr>
            <a:noAutofit/>
          </a:bodyPr>
          <a:lstStyle/>
          <a:p>
            <a:r>
              <a:rPr lang="en-US"/>
              <a:t>Serving as an Ambassador</a:t>
            </a:r>
          </a:p>
        </p:txBody>
      </p:sp>
      <p:graphicFrame>
        <p:nvGraphicFramePr>
          <p:cNvPr id="3" name="Diagram 2">
            <a:extLst>
              <a:ext uri="{FF2B5EF4-FFF2-40B4-BE49-F238E27FC236}">
                <a16:creationId xmlns:a16="http://schemas.microsoft.com/office/drawing/2014/main" id="{424BBC8B-470F-1F45-DAC7-80FC67FD129D}"/>
              </a:ext>
            </a:extLst>
          </p:cNvPr>
          <p:cNvGraphicFramePr/>
          <p:nvPr>
            <p:extLst>
              <p:ext uri="{D42A27DB-BD31-4B8C-83A1-F6EECF244321}">
                <p14:modId xmlns:p14="http://schemas.microsoft.com/office/powerpoint/2010/main" val="327877323"/>
              </p:ext>
            </p:extLst>
          </p:nvPr>
        </p:nvGraphicFramePr>
        <p:xfrm>
          <a:off x="2922814" y="1504647"/>
          <a:ext cx="6346371" cy="4230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4D58F21-9AD0-1133-B92B-3651A36A9EE3}"/>
              </a:ext>
            </a:extLst>
          </p:cNvPr>
          <p:cNvSpPr txBox="1"/>
          <p:nvPr/>
        </p:nvSpPr>
        <p:spPr>
          <a:xfrm>
            <a:off x="2851564" y="1504647"/>
            <a:ext cx="564253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FFFF"/>
                </a:solidFill>
                <a:effectLst/>
                <a:uLnTx/>
                <a:uFillTx/>
                <a:latin typeface="Verdana Pro Black" panose="020F0502020204030204" pitchFamily="34" charset="0"/>
                <a:ea typeface="+mn-ea"/>
                <a:cs typeface="+mn-cs"/>
              </a:rPr>
              <a:t>1</a:t>
            </a:r>
          </a:p>
        </p:txBody>
      </p:sp>
      <p:sp>
        <p:nvSpPr>
          <p:cNvPr id="5" name="TextBox 4">
            <a:extLst>
              <a:ext uri="{FF2B5EF4-FFF2-40B4-BE49-F238E27FC236}">
                <a16:creationId xmlns:a16="http://schemas.microsoft.com/office/drawing/2014/main" id="{03B8FAA4-5C37-A17F-27C8-5C8C2D4BE14A}"/>
              </a:ext>
            </a:extLst>
          </p:cNvPr>
          <p:cNvSpPr txBox="1"/>
          <p:nvPr/>
        </p:nvSpPr>
        <p:spPr>
          <a:xfrm>
            <a:off x="6187150" y="1504646"/>
            <a:ext cx="564253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FFFF"/>
                </a:solidFill>
                <a:effectLst/>
                <a:uLnTx/>
                <a:uFillTx/>
                <a:latin typeface="Verdana Pro Black" panose="020F0502020204030204" pitchFamily="34" charset="0"/>
                <a:ea typeface="+mn-ea"/>
                <a:cs typeface="+mn-cs"/>
              </a:rPr>
              <a:t>2</a:t>
            </a:r>
          </a:p>
        </p:txBody>
      </p:sp>
      <p:sp>
        <p:nvSpPr>
          <p:cNvPr id="6" name="TextBox 5">
            <a:extLst>
              <a:ext uri="{FF2B5EF4-FFF2-40B4-BE49-F238E27FC236}">
                <a16:creationId xmlns:a16="http://schemas.microsoft.com/office/drawing/2014/main" id="{69694F79-FDEB-9937-C76F-240128AC85F3}"/>
              </a:ext>
            </a:extLst>
          </p:cNvPr>
          <p:cNvSpPr txBox="1"/>
          <p:nvPr/>
        </p:nvSpPr>
        <p:spPr>
          <a:xfrm>
            <a:off x="2863438" y="3691360"/>
            <a:ext cx="564253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FFFF"/>
                </a:solidFill>
                <a:effectLst/>
                <a:uLnTx/>
                <a:uFillTx/>
                <a:latin typeface="Verdana Pro Black" panose="020F0502020204030204" pitchFamily="34" charset="0"/>
                <a:ea typeface="+mn-ea"/>
                <a:cs typeface="+mn-cs"/>
              </a:rPr>
              <a:t>3</a:t>
            </a:r>
          </a:p>
        </p:txBody>
      </p:sp>
      <p:sp>
        <p:nvSpPr>
          <p:cNvPr id="7" name="TextBox 6">
            <a:extLst>
              <a:ext uri="{FF2B5EF4-FFF2-40B4-BE49-F238E27FC236}">
                <a16:creationId xmlns:a16="http://schemas.microsoft.com/office/drawing/2014/main" id="{F609F183-B3E1-C722-B775-F1B0A40C2A88}"/>
              </a:ext>
            </a:extLst>
          </p:cNvPr>
          <p:cNvSpPr txBox="1"/>
          <p:nvPr/>
        </p:nvSpPr>
        <p:spPr>
          <a:xfrm>
            <a:off x="6246525" y="3691360"/>
            <a:ext cx="564253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FFFF"/>
                </a:solidFill>
                <a:effectLst/>
                <a:uLnTx/>
                <a:uFillTx/>
                <a:latin typeface="Verdana Pro Black" panose="020F0502020204030204" pitchFamily="34" charset="0"/>
                <a:ea typeface="+mn-ea"/>
                <a:cs typeface="+mn-cs"/>
              </a:rPr>
              <a:t>4</a:t>
            </a:r>
          </a:p>
        </p:txBody>
      </p:sp>
    </p:spTree>
    <p:extLst>
      <p:ext uri="{BB962C8B-B14F-4D97-AF65-F5344CB8AC3E}">
        <p14:creationId xmlns:p14="http://schemas.microsoft.com/office/powerpoint/2010/main" val="1721164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EC8FA-4E7D-5609-7242-B6BFA51584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BCD627-1866-218F-C38B-91EEAC59E33D}"/>
              </a:ext>
            </a:extLst>
          </p:cNvPr>
          <p:cNvSpPr>
            <a:spLocks noGrp="1"/>
          </p:cNvSpPr>
          <p:nvPr>
            <p:ph type="title"/>
          </p:nvPr>
        </p:nvSpPr>
        <p:spPr>
          <a:xfrm>
            <a:off x="838200" y="696562"/>
            <a:ext cx="10977880" cy="799696"/>
          </a:xfrm>
        </p:spPr>
        <p:txBody>
          <a:bodyPr>
            <a:noAutofit/>
          </a:bodyPr>
          <a:lstStyle/>
          <a:p>
            <a:pPr>
              <a:lnSpc>
                <a:spcPct val="100000"/>
              </a:lnSpc>
            </a:pPr>
            <a:r>
              <a:rPr lang="en-US">
                <a:latin typeface="+mj-lt"/>
              </a:rPr>
              <a:t>You’re Always On</a:t>
            </a:r>
          </a:p>
        </p:txBody>
      </p:sp>
      <p:sp>
        <p:nvSpPr>
          <p:cNvPr id="20" name="TextBox 10">
            <a:extLst>
              <a:ext uri="{FF2B5EF4-FFF2-40B4-BE49-F238E27FC236}">
                <a16:creationId xmlns:a16="http://schemas.microsoft.com/office/drawing/2014/main" id="{B106EC82-ACCC-85D5-AAF3-C12B613E93B1}"/>
              </a:ext>
            </a:extLst>
          </p:cNvPr>
          <p:cNvSpPr txBox="1"/>
          <p:nvPr/>
        </p:nvSpPr>
        <p:spPr>
          <a:xfrm>
            <a:off x="2044188" y="3272532"/>
            <a:ext cx="959539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Speech</a:t>
            </a:r>
          </a:p>
        </p:txBody>
      </p:sp>
      <p:sp>
        <p:nvSpPr>
          <p:cNvPr id="25" name="TextBox 10">
            <a:extLst>
              <a:ext uri="{FF2B5EF4-FFF2-40B4-BE49-F238E27FC236}">
                <a16:creationId xmlns:a16="http://schemas.microsoft.com/office/drawing/2014/main" id="{E0F4F486-8575-0AC1-D3B6-CC460B54D55D}"/>
              </a:ext>
            </a:extLst>
          </p:cNvPr>
          <p:cNvSpPr txBox="1"/>
          <p:nvPr/>
        </p:nvSpPr>
        <p:spPr>
          <a:xfrm>
            <a:off x="2044188" y="3961063"/>
            <a:ext cx="959539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Mannerisms</a:t>
            </a:r>
          </a:p>
        </p:txBody>
      </p:sp>
      <p:sp>
        <p:nvSpPr>
          <p:cNvPr id="26" name="TextBox 10">
            <a:extLst>
              <a:ext uri="{FF2B5EF4-FFF2-40B4-BE49-F238E27FC236}">
                <a16:creationId xmlns:a16="http://schemas.microsoft.com/office/drawing/2014/main" id="{84A53B3B-9980-DC7B-F014-B17BBB0DA4E6}"/>
              </a:ext>
            </a:extLst>
          </p:cNvPr>
          <p:cNvSpPr txBox="1"/>
          <p:nvPr/>
        </p:nvSpPr>
        <p:spPr>
          <a:xfrm>
            <a:off x="2044188" y="5317025"/>
            <a:ext cx="959539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Social Media</a:t>
            </a:r>
          </a:p>
        </p:txBody>
      </p:sp>
      <p:sp>
        <p:nvSpPr>
          <p:cNvPr id="4" name="TextBox 10">
            <a:extLst>
              <a:ext uri="{FF2B5EF4-FFF2-40B4-BE49-F238E27FC236}">
                <a16:creationId xmlns:a16="http://schemas.microsoft.com/office/drawing/2014/main" id="{902852FE-2ECD-05AF-F438-540491DD91FE}"/>
              </a:ext>
            </a:extLst>
          </p:cNvPr>
          <p:cNvSpPr txBox="1"/>
          <p:nvPr/>
        </p:nvSpPr>
        <p:spPr>
          <a:xfrm>
            <a:off x="2044188" y="4653452"/>
            <a:ext cx="959539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Events you attend</a:t>
            </a:r>
          </a:p>
        </p:txBody>
      </p:sp>
      <p:grpSp>
        <p:nvGrpSpPr>
          <p:cNvPr id="5" name="Group 4">
            <a:extLst>
              <a:ext uri="{FF2B5EF4-FFF2-40B4-BE49-F238E27FC236}">
                <a16:creationId xmlns:a16="http://schemas.microsoft.com/office/drawing/2014/main" id="{6FF8AD94-B604-4CAA-1F8A-528C90FA75E6}"/>
              </a:ext>
            </a:extLst>
          </p:cNvPr>
          <p:cNvGrpSpPr/>
          <p:nvPr/>
        </p:nvGrpSpPr>
        <p:grpSpPr>
          <a:xfrm>
            <a:off x="1204849" y="2525959"/>
            <a:ext cx="603039" cy="603039"/>
            <a:chOff x="1204864" y="3127480"/>
            <a:chExt cx="603039" cy="603039"/>
          </a:xfrm>
        </p:grpSpPr>
        <p:pic>
          <p:nvPicPr>
            <p:cNvPr id="6" name="Picture 2">
              <a:extLst>
                <a:ext uri="{FF2B5EF4-FFF2-40B4-BE49-F238E27FC236}">
                  <a16:creationId xmlns:a16="http://schemas.microsoft.com/office/drawing/2014/main" id="{8FBD8CC8-F03A-7B51-4644-EE1B9F54D5E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7" name="Graphic 6" descr="Checkmark with solid fill">
              <a:extLst>
                <a:ext uri="{FF2B5EF4-FFF2-40B4-BE49-F238E27FC236}">
                  <a16:creationId xmlns:a16="http://schemas.microsoft.com/office/drawing/2014/main" id="{4FB9D354-8AEB-345A-8232-12641A7AD8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8" name="Group 7">
            <a:extLst>
              <a:ext uri="{FF2B5EF4-FFF2-40B4-BE49-F238E27FC236}">
                <a16:creationId xmlns:a16="http://schemas.microsoft.com/office/drawing/2014/main" id="{34D30181-E03E-AC25-42A8-4ECD7A0E5EA9}"/>
              </a:ext>
            </a:extLst>
          </p:cNvPr>
          <p:cNvGrpSpPr/>
          <p:nvPr/>
        </p:nvGrpSpPr>
        <p:grpSpPr>
          <a:xfrm>
            <a:off x="1214924" y="3231920"/>
            <a:ext cx="603039" cy="603039"/>
            <a:chOff x="1204864" y="3127480"/>
            <a:chExt cx="603039" cy="603039"/>
          </a:xfrm>
        </p:grpSpPr>
        <p:pic>
          <p:nvPicPr>
            <p:cNvPr id="9" name="Picture 2">
              <a:extLst>
                <a:ext uri="{FF2B5EF4-FFF2-40B4-BE49-F238E27FC236}">
                  <a16:creationId xmlns:a16="http://schemas.microsoft.com/office/drawing/2014/main" id="{29A7AFBB-F57D-01C2-8B8F-3602C5341F1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0" name="Graphic 9" descr="Checkmark with solid fill">
              <a:extLst>
                <a:ext uri="{FF2B5EF4-FFF2-40B4-BE49-F238E27FC236}">
                  <a16:creationId xmlns:a16="http://schemas.microsoft.com/office/drawing/2014/main" id="{B4CD330D-071B-7FE5-41C1-B6F2625118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11" name="Group 10">
            <a:extLst>
              <a:ext uri="{FF2B5EF4-FFF2-40B4-BE49-F238E27FC236}">
                <a16:creationId xmlns:a16="http://schemas.microsoft.com/office/drawing/2014/main" id="{7551F4F9-5BE2-9C68-9220-2988099AC8DC}"/>
              </a:ext>
            </a:extLst>
          </p:cNvPr>
          <p:cNvGrpSpPr/>
          <p:nvPr/>
        </p:nvGrpSpPr>
        <p:grpSpPr>
          <a:xfrm>
            <a:off x="1204849" y="3937882"/>
            <a:ext cx="603039" cy="603039"/>
            <a:chOff x="1204864" y="3127480"/>
            <a:chExt cx="603039" cy="603039"/>
          </a:xfrm>
        </p:grpSpPr>
        <p:pic>
          <p:nvPicPr>
            <p:cNvPr id="12" name="Picture 2">
              <a:extLst>
                <a:ext uri="{FF2B5EF4-FFF2-40B4-BE49-F238E27FC236}">
                  <a16:creationId xmlns:a16="http://schemas.microsoft.com/office/drawing/2014/main" id="{95EF8F43-FC24-80CF-0CC7-07729D3E864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3" name="Graphic 12" descr="Checkmark with solid fill">
              <a:extLst>
                <a:ext uri="{FF2B5EF4-FFF2-40B4-BE49-F238E27FC236}">
                  <a16:creationId xmlns:a16="http://schemas.microsoft.com/office/drawing/2014/main" id="{9B795CAC-5B3C-D0F1-FA72-2364E2B85D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15" name="Group 14">
            <a:extLst>
              <a:ext uri="{FF2B5EF4-FFF2-40B4-BE49-F238E27FC236}">
                <a16:creationId xmlns:a16="http://schemas.microsoft.com/office/drawing/2014/main" id="{42E75B5C-4F10-A7B7-93C5-0A6733D483A0}"/>
              </a:ext>
            </a:extLst>
          </p:cNvPr>
          <p:cNvGrpSpPr/>
          <p:nvPr/>
        </p:nvGrpSpPr>
        <p:grpSpPr>
          <a:xfrm>
            <a:off x="1204849" y="4613592"/>
            <a:ext cx="603039" cy="603039"/>
            <a:chOff x="1204864" y="3127480"/>
            <a:chExt cx="603039" cy="603039"/>
          </a:xfrm>
        </p:grpSpPr>
        <p:pic>
          <p:nvPicPr>
            <p:cNvPr id="16" name="Picture 2">
              <a:extLst>
                <a:ext uri="{FF2B5EF4-FFF2-40B4-BE49-F238E27FC236}">
                  <a16:creationId xmlns:a16="http://schemas.microsoft.com/office/drawing/2014/main" id="{22FD5EAF-266D-0B5B-0D3A-70AAB7B2BEE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7" name="Graphic 16" descr="Checkmark with solid fill">
              <a:extLst>
                <a:ext uri="{FF2B5EF4-FFF2-40B4-BE49-F238E27FC236}">
                  <a16:creationId xmlns:a16="http://schemas.microsoft.com/office/drawing/2014/main" id="{579B748B-595C-B407-3D61-4D9DC9E244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18" name="Group 17">
            <a:extLst>
              <a:ext uri="{FF2B5EF4-FFF2-40B4-BE49-F238E27FC236}">
                <a16:creationId xmlns:a16="http://schemas.microsoft.com/office/drawing/2014/main" id="{FA09C34A-6689-78BC-5537-2BDE0049D67C}"/>
              </a:ext>
            </a:extLst>
          </p:cNvPr>
          <p:cNvGrpSpPr/>
          <p:nvPr/>
        </p:nvGrpSpPr>
        <p:grpSpPr>
          <a:xfrm>
            <a:off x="1204852" y="5279725"/>
            <a:ext cx="603039" cy="603039"/>
            <a:chOff x="1204864" y="3127480"/>
            <a:chExt cx="603039" cy="603039"/>
          </a:xfrm>
        </p:grpSpPr>
        <p:pic>
          <p:nvPicPr>
            <p:cNvPr id="24" name="Picture 2">
              <a:extLst>
                <a:ext uri="{FF2B5EF4-FFF2-40B4-BE49-F238E27FC236}">
                  <a16:creationId xmlns:a16="http://schemas.microsoft.com/office/drawing/2014/main" id="{FB89669E-11FB-B5F5-975B-72DF138407A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27" name="Graphic 26" descr="Checkmark with solid fill">
              <a:extLst>
                <a:ext uri="{FF2B5EF4-FFF2-40B4-BE49-F238E27FC236}">
                  <a16:creationId xmlns:a16="http://schemas.microsoft.com/office/drawing/2014/main" id="{F8BB1A4B-C70B-5592-A82F-739E31D94B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sp>
        <p:nvSpPr>
          <p:cNvPr id="14" name="TextBox 13">
            <a:extLst>
              <a:ext uri="{FF2B5EF4-FFF2-40B4-BE49-F238E27FC236}">
                <a16:creationId xmlns:a16="http://schemas.microsoft.com/office/drawing/2014/main" id="{181223DB-876F-4B54-86BD-585FC477211C}"/>
              </a:ext>
            </a:extLst>
          </p:cNvPr>
          <p:cNvSpPr txBox="1"/>
          <p:nvPr/>
        </p:nvSpPr>
        <p:spPr>
          <a:xfrm>
            <a:off x="10854046" y="-116976"/>
            <a:ext cx="1641639" cy="20159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0" b="0" i="0" u="none" strike="noStrike" kern="1200" cap="none" spc="0" normalizeH="0" baseline="0" noProof="0">
                <a:ln>
                  <a:noFill/>
                </a:ln>
                <a:solidFill>
                  <a:srgbClr val="FFFFFF"/>
                </a:solidFill>
                <a:effectLst/>
                <a:uLnTx/>
                <a:uFillTx/>
                <a:latin typeface="Verdana Pro Black" panose="020F0502020204030204" pitchFamily="34" charset="0"/>
                <a:ea typeface="+mn-ea"/>
                <a:cs typeface="+mn-cs"/>
              </a:rPr>
              <a:t>1</a:t>
            </a:r>
          </a:p>
        </p:txBody>
      </p:sp>
      <p:grpSp>
        <p:nvGrpSpPr>
          <p:cNvPr id="3" name="Group 2">
            <a:extLst>
              <a:ext uri="{FF2B5EF4-FFF2-40B4-BE49-F238E27FC236}">
                <a16:creationId xmlns:a16="http://schemas.microsoft.com/office/drawing/2014/main" id="{01648D32-AF8C-8ACC-67DC-FBBFB94821D3}"/>
              </a:ext>
            </a:extLst>
          </p:cNvPr>
          <p:cNvGrpSpPr/>
          <p:nvPr/>
        </p:nvGrpSpPr>
        <p:grpSpPr>
          <a:xfrm>
            <a:off x="6946755" y="3066187"/>
            <a:ext cx="603039" cy="603039"/>
            <a:chOff x="1204864" y="3127480"/>
            <a:chExt cx="603039" cy="603039"/>
          </a:xfrm>
        </p:grpSpPr>
        <p:pic>
          <p:nvPicPr>
            <p:cNvPr id="21" name="Picture 2">
              <a:extLst>
                <a:ext uri="{FF2B5EF4-FFF2-40B4-BE49-F238E27FC236}">
                  <a16:creationId xmlns:a16="http://schemas.microsoft.com/office/drawing/2014/main" id="{73DE9485-0570-2C73-F4CD-576D59E0D77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22" name="Graphic 21" descr="Checkmark with solid fill">
              <a:extLst>
                <a:ext uri="{FF2B5EF4-FFF2-40B4-BE49-F238E27FC236}">
                  <a16:creationId xmlns:a16="http://schemas.microsoft.com/office/drawing/2014/main" id="{B5801E3D-47E2-4C89-BB04-67BF3723E6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23" name="Group 22">
            <a:extLst>
              <a:ext uri="{FF2B5EF4-FFF2-40B4-BE49-F238E27FC236}">
                <a16:creationId xmlns:a16="http://schemas.microsoft.com/office/drawing/2014/main" id="{7D55BC92-1455-6992-383C-D1DC8310F633}"/>
              </a:ext>
            </a:extLst>
          </p:cNvPr>
          <p:cNvGrpSpPr/>
          <p:nvPr/>
        </p:nvGrpSpPr>
        <p:grpSpPr>
          <a:xfrm>
            <a:off x="6946755" y="3899279"/>
            <a:ext cx="603039" cy="603039"/>
            <a:chOff x="1204864" y="3127480"/>
            <a:chExt cx="603039" cy="603039"/>
          </a:xfrm>
        </p:grpSpPr>
        <p:pic>
          <p:nvPicPr>
            <p:cNvPr id="28" name="Picture 2">
              <a:extLst>
                <a:ext uri="{FF2B5EF4-FFF2-40B4-BE49-F238E27FC236}">
                  <a16:creationId xmlns:a16="http://schemas.microsoft.com/office/drawing/2014/main" id="{576050E5-505D-4B0D-5707-BE94FF48CAB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29" name="Graphic 28" descr="Checkmark with solid fill">
              <a:extLst>
                <a:ext uri="{FF2B5EF4-FFF2-40B4-BE49-F238E27FC236}">
                  <a16:creationId xmlns:a16="http://schemas.microsoft.com/office/drawing/2014/main" id="{5FB9CF36-1F7B-BD22-59D5-8A83469E6B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sp>
        <p:nvSpPr>
          <p:cNvPr id="39" name="TextBox 10">
            <a:extLst>
              <a:ext uri="{FF2B5EF4-FFF2-40B4-BE49-F238E27FC236}">
                <a16:creationId xmlns:a16="http://schemas.microsoft.com/office/drawing/2014/main" id="{EEB97ECB-0B9C-874A-A98A-77876E70D2A6}"/>
              </a:ext>
            </a:extLst>
          </p:cNvPr>
          <p:cNvSpPr txBox="1"/>
          <p:nvPr/>
        </p:nvSpPr>
        <p:spPr>
          <a:xfrm>
            <a:off x="7795717" y="2980988"/>
            <a:ext cx="4020361" cy="923330"/>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Constituents see you as the district</a:t>
            </a:r>
          </a:p>
        </p:txBody>
      </p:sp>
      <p:sp>
        <p:nvSpPr>
          <p:cNvPr id="40" name="TextBox 10">
            <a:extLst>
              <a:ext uri="{FF2B5EF4-FFF2-40B4-BE49-F238E27FC236}">
                <a16:creationId xmlns:a16="http://schemas.microsoft.com/office/drawing/2014/main" id="{922D3AAF-1B76-B602-CAD3-D8526D8CF9CD}"/>
              </a:ext>
            </a:extLst>
          </p:cNvPr>
          <p:cNvSpPr txBox="1"/>
          <p:nvPr/>
        </p:nvSpPr>
        <p:spPr>
          <a:xfrm>
            <a:off x="7795716" y="4051919"/>
            <a:ext cx="4020361" cy="184665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Perceptions about your district are shaped by who you are, what you say, what you do</a:t>
            </a:r>
          </a:p>
        </p:txBody>
      </p:sp>
      <p:sp>
        <p:nvSpPr>
          <p:cNvPr id="42" name="TextBox 10">
            <a:extLst>
              <a:ext uri="{FF2B5EF4-FFF2-40B4-BE49-F238E27FC236}">
                <a16:creationId xmlns:a16="http://schemas.microsoft.com/office/drawing/2014/main" id="{742F08E9-932A-74D3-FF25-B76D11E5185E}"/>
              </a:ext>
            </a:extLst>
          </p:cNvPr>
          <p:cNvSpPr txBox="1"/>
          <p:nvPr/>
        </p:nvSpPr>
        <p:spPr>
          <a:xfrm>
            <a:off x="2044188" y="2617582"/>
            <a:ext cx="959539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Facial Expressions</a:t>
            </a:r>
          </a:p>
        </p:txBody>
      </p:sp>
      <p:sp>
        <p:nvSpPr>
          <p:cNvPr id="43" name="TextBox 42">
            <a:extLst>
              <a:ext uri="{FF2B5EF4-FFF2-40B4-BE49-F238E27FC236}">
                <a16:creationId xmlns:a16="http://schemas.microsoft.com/office/drawing/2014/main" id="{DA857552-ED6F-ABFC-0D09-DD3C23A2027F}"/>
              </a:ext>
            </a:extLst>
          </p:cNvPr>
          <p:cNvSpPr txBox="1"/>
          <p:nvPr/>
        </p:nvSpPr>
        <p:spPr>
          <a:xfrm>
            <a:off x="1520042" y="1904079"/>
            <a:ext cx="442949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effectLst/>
                <a:uLnTx/>
                <a:uFillTx/>
                <a:latin typeface="Verdana Pro Black" panose="020F0502020204030204" pitchFamily="34" charset="0"/>
                <a:ea typeface="+mn-ea"/>
                <a:cs typeface="+mn-cs"/>
              </a:rPr>
              <a:t>What “speaks”</a:t>
            </a:r>
          </a:p>
        </p:txBody>
      </p:sp>
      <p:sp>
        <p:nvSpPr>
          <p:cNvPr id="44" name="TextBox 43">
            <a:extLst>
              <a:ext uri="{FF2B5EF4-FFF2-40B4-BE49-F238E27FC236}">
                <a16:creationId xmlns:a16="http://schemas.microsoft.com/office/drawing/2014/main" id="{8D61D32D-AA34-8B9F-4960-22836F99E616}"/>
              </a:ext>
            </a:extLst>
          </p:cNvPr>
          <p:cNvSpPr txBox="1"/>
          <p:nvPr/>
        </p:nvSpPr>
        <p:spPr>
          <a:xfrm>
            <a:off x="7160821" y="1877943"/>
            <a:ext cx="465525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effectLst/>
                <a:uLnTx/>
                <a:uFillTx/>
                <a:latin typeface="Verdana Pro Black" panose="020F0502020204030204" pitchFamily="34" charset="0"/>
                <a:ea typeface="+mn-ea"/>
                <a:cs typeface="+mn-cs"/>
              </a:rPr>
              <a:t>You represent your district</a:t>
            </a:r>
          </a:p>
        </p:txBody>
      </p:sp>
    </p:spTree>
    <p:extLst>
      <p:ext uri="{BB962C8B-B14F-4D97-AF65-F5344CB8AC3E}">
        <p14:creationId xmlns:p14="http://schemas.microsoft.com/office/powerpoint/2010/main" val="35655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4186F-BAE9-8908-8B89-EEF3946C4F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8DAEEB-F06F-9F69-E55B-EC80C5B93600}"/>
              </a:ext>
            </a:extLst>
          </p:cNvPr>
          <p:cNvSpPr>
            <a:spLocks noGrp="1"/>
          </p:cNvSpPr>
          <p:nvPr>
            <p:ph type="title"/>
          </p:nvPr>
        </p:nvSpPr>
        <p:spPr>
          <a:xfrm>
            <a:off x="838200" y="696562"/>
            <a:ext cx="10977880" cy="799696"/>
          </a:xfrm>
        </p:spPr>
        <p:txBody>
          <a:bodyPr>
            <a:noAutofit/>
          </a:bodyPr>
          <a:lstStyle/>
          <a:p>
            <a:pPr>
              <a:lnSpc>
                <a:spcPct val="100000"/>
              </a:lnSpc>
            </a:pPr>
            <a:r>
              <a:rPr lang="en-US">
                <a:latin typeface="+mj-lt"/>
                <a:ea typeface="Verdana"/>
              </a:rPr>
              <a:t>Know Your Lane</a:t>
            </a:r>
          </a:p>
        </p:txBody>
      </p:sp>
      <p:sp>
        <p:nvSpPr>
          <p:cNvPr id="20" name="TextBox 10">
            <a:extLst>
              <a:ext uri="{FF2B5EF4-FFF2-40B4-BE49-F238E27FC236}">
                <a16:creationId xmlns:a16="http://schemas.microsoft.com/office/drawing/2014/main" id="{FEC09385-94A3-ABFC-F7DD-CE25FBDBBE3E}"/>
              </a:ext>
            </a:extLst>
          </p:cNvPr>
          <p:cNvSpPr txBox="1"/>
          <p:nvPr/>
        </p:nvSpPr>
        <p:spPr>
          <a:xfrm>
            <a:off x="2044188" y="3664417"/>
            <a:ext cx="959539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Board members have specific assignments:</a:t>
            </a:r>
          </a:p>
        </p:txBody>
      </p:sp>
      <p:grpSp>
        <p:nvGrpSpPr>
          <p:cNvPr id="5" name="Group 4">
            <a:extLst>
              <a:ext uri="{FF2B5EF4-FFF2-40B4-BE49-F238E27FC236}">
                <a16:creationId xmlns:a16="http://schemas.microsoft.com/office/drawing/2014/main" id="{AC05A943-A03A-5A97-6214-89A772C946DF}"/>
              </a:ext>
            </a:extLst>
          </p:cNvPr>
          <p:cNvGrpSpPr/>
          <p:nvPr/>
        </p:nvGrpSpPr>
        <p:grpSpPr>
          <a:xfrm>
            <a:off x="1204849" y="2525959"/>
            <a:ext cx="603039" cy="603039"/>
            <a:chOff x="1204864" y="3127480"/>
            <a:chExt cx="603039" cy="603039"/>
          </a:xfrm>
        </p:grpSpPr>
        <p:pic>
          <p:nvPicPr>
            <p:cNvPr id="6" name="Picture 2">
              <a:extLst>
                <a:ext uri="{FF2B5EF4-FFF2-40B4-BE49-F238E27FC236}">
                  <a16:creationId xmlns:a16="http://schemas.microsoft.com/office/drawing/2014/main" id="{6E144191-A9BA-1A2B-9CBD-422B1A2B5C6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7" name="Graphic 6" descr="Checkmark with solid fill">
              <a:extLst>
                <a:ext uri="{FF2B5EF4-FFF2-40B4-BE49-F238E27FC236}">
                  <a16:creationId xmlns:a16="http://schemas.microsoft.com/office/drawing/2014/main" id="{E9407DD9-43FB-E3EA-56FB-D457FC3CC1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8" name="Group 7">
            <a:extLst>
              <a:ext uri="{FF2B5EF4-FFF2-40B4-BE49-F238E27FC236}">
                <a16:creationId xmlns:a16="http://schemas.microsoft.com/office/drawing/2014/main" id="{E8E4CCC0-E7CB-D17A-2499-8F0607E1361B}"/>
              </a:ext>
            </a:extLst>
          </p:cNvPr>
          <p:cNvGrpSpPr/>
          <p:nvPr/>
        </p:nvGrpSpPr>
        <p:grpSpPr>
          <a:xfrm>
            <a:off x="1214924" y="3588176"/>
            <a:ext cx="603039" cy="603039"/>
            <a:chOff x="1204864" y="3127480"/>
            <a:chExt cx="603039" cy="603039"/>
          </a:xfrm>
        </p:grpSpPr>
        <p:pic>
          <p:nvPicPr>
            <p:cNvPr id="9" name="Picture 2">
              <a:extLst>
                <a:ext uri="{FF2B5EF4-FFF2-40B4-BE49-F238E27FC236}">
                  <a16:creationId xmlns:a16="http://schemas.microsoft.com/office/drawing/2014/main" id="{61E8FC4A-5604-A5D4-8D10-BCB2DA9AB0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0" name="Graphic 9" descr="Checkmark with solid fill">
              <a:extLst>
                <a:ext uri="{FF2B5EF4-FFF2-40B4-BE49-F238E27FC236}">
                  <a16:creationId xmlns:a16="http://schemas.microsoft.com/office/drawing/2014/main" id="{E1B523BC-A488-3E93-9707-9C9680FFE8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sp>
        <p:nvSpPr>
          <p:cNvPr id="14" name="TextBox 13">
            <a:extLst>
              <a:ext uri="{FF2B5EF4-FFF2-40B4-BE49-F238E27FC236}">
                <a16:creationId xmlns:a16="http://schemas.microsoft.com/office/drawing/2014/main" id="{A7F0EF06-71D7-49D9-9260-FD668C27D297}"/>
              </a:ext>
            </a:extLst>
          </p:cNvPr>
          <p:cNvSpPr txBox="1"/>
          <p:nvPr/>
        </p:nvSpPr>
        <p:spPr>
          <a:xfrm>
            <a:off x="10854046" y="-116976"/>
            <a:ext cx="1641639" cy="20159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0" b="0" i="0" u="none" strike="noStrike" kern="1200" cap="none" spc="0" normalizeH="0" baseline="0" noProof="0">
                <a:ln>
                  <a:noFill/>
                </a:ln>
                <a:solidFill>
                  <a:srgbClr val="FFFFFF"/>
                </a:solidFill>
                <a:effectLst/>
                <a:uLnTx/>
                <a:uFillTx/>
                <a:latin typeface="Verdana Pro Black" panose="020F0502020204030204" pitchFamily="34" charset="0"/>
                <a:ea typeface="+mn-ea"/>
                <a:cs typeface="+mn-cs"/>
              </a:rPr>
              <a:t>2</a:t>
            </a:r>
          </a:p>
        </p:txBody>
      </p:sp>
      <p:sp>
        <p:nvSpPr>
          <p:cNvPr id="42" name="TextBox 10">
            <a:extLst>
              <a:ext uri="{FF2B5EF4-FFF2-40B4-BE49-F238E27FC236}">
                <a16:creationId xmlns:a16="http://schemas.microsoft.com/office/drawing/2014/main" id="{0AB65345-7FD8-5CDA-E0C6-AA41288A7D7D}"/>
              </a:ext>
            </a:extLst>
          </p:cNvPr>
          <p:cNvSpPr txBox="1"/>
          <p:nvPr/>
        </p:nvSpPr>
        <p:spPr>
          <a:xfrm>
            <a:off x="2044188" y="2617582"/>
            <a:ext cx="959539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Board members don’t make administrative decisions</a:t>
            </a:r>
          </a:p>
        </p:txBody>
      </p:sp>
      <p:sp>
        <p:nvSpPr>
          <p:cNvPr id="19" name="TextBox 10">
            <a:extLst>
              <a:ext uri="{FF2B5EF4-FFF2-40B4-BE49-F238E27FC236}">
                <a16:creationId xmlns:a16="http://schemas.microsoft.com/office/drawing/2014/main" id="{5BFC58C1-F4A9-3CA0-0130-4B13D409F3CF}"/>
              </a:ext>
            </a:extLst>
          </p:cNvPr>
          <p:cNvSpPr txBox="1"/>
          <p:nvPr/>
        </p:nvSpPr>
        <p:spPr>
          <a:xfrm>
            <a:off x="1936716" y="4249587"/>
            <a:ext cx="7626432" cy="1384995"/>
          </a:xfrm>
          <a:prstGeom prst="rect">
            <a:avLst/>
          </a:prstGeom>
        </p:spPr>
        <p:txBody>
          <a:bodyPr wrap="square" lIns="0" tIns="0" rIns="0" bIns="0" rtlCol="0" anchor="t">
            <a:spAutoFit/>
          </a:bodyPr>
          <a:lstStyle/>
          <a:p>
            <a:pPr algn="ctr">
              <a:defRPr/>
            </a:pPr>
            <a:r>
              <a:rPr kumimoji="0" lang="en-US" sz="3000" b="0" i="1" u="none" strike="noStrike" kern="1200" cap="none" spc="0" normalizeH="0" baseline="0" noProof="0">
                <a:ln>
                  <a:noFill/>
                </a:ln>
                <a:solidFill>
                  <a:srgbClr val="113058"/>
                </a:solidFill>
                <a:effectLst/>
                <a:uLnTx/>
                <a:uFillTx/>
                <a:latin typeface="Arial"/>
                <a:cs typeface="Arial"/>
              </a:rPr>
              <a:t>Governance</a:t>
            </a:r>
            <a:r>
              <a:rPr kumimoji="0" lang="en-US" sz="3000" b="0" i="0" u="none" strike="noStrike" kern="1200" cap="none" spc="0" normalizeH="0" baseline="0" noProof="0">
                <a:ln>
                  <a:noFill/>
                </a:ln>
                <a:solidFill>
                  <a:srgbClr val="113058"/>
                </a:solidFill>
                <a:effectLst/>
                <a:uLnTx/>
                <a:uFillTx/>
                <a:latin typeface="Arial"/>
                <a:cs typeface="Arial"/>
              </a:rPr>
              <a:t>  |  </a:t>
            </a:r>
            <a:r>
              <a:rPr kumimoji="0" lang="en-US" sz="3000" b="0" i="1" u="none" strike="noStrike" kern="1200" cap="none" spc="0" normalizeH="0" baseline="0" noProof="0">
                <a:ln>
                  <a:noFill/>
                </a:ln>
                <a:solidFill>
                  <a:srgbClr val="113058"/>
                </a:solidFill>
                <a:effectLst/>
                <a:uLnTx/>
                <a:uFillTx/>
                <a:latin typeface="Arial"/>
                <a:cs typeface="Arial"/>
              </a:rPr>
              <a:t>Approve the Budget  </a:t>
            </a:r>
            <a:br>
              <a:rPr lang="en-US" sz="3000"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US" sz="3000" b="0" i="1" u="none" strike="noStrike" kern="1200" cap="none" spc="0" normalizeH="0" baseline="0" noProof="0">
                <a:ln>
                  <a:noFill/>
                </a:ln>
                <a:solidFill>
                  <a:srgbClr val="113058"/>
                </a:solidFill>
                <a:effectLst/>
                <a:uLnTx/>
                <a:uFillTx/>
                <a:latin typeface="Arial"/>
                <a:cs typeface="Arial"/>
              </a:rPr>
              <a:t>Hire </a:t>
            </a:r>
            <a:r>
              <a:rPr lang="en-US" sz="3000" i="1">
                <a:solidFill>
                  <a:srgbClr val="113058"/>
                </a:solidFill>
                <a:latin typeface="Arial"/>
                <a:cs typeface="Arial"/>
              </a:rPr>
              <a:t>and evaluate the</a:t>
            </a:r>
            <a:r>
              <a:rPr kumimoji="0" lang="en-US" sz="3000" b="0" i="1" u="none" strike="noStrike" kern="1200" cap="none" spc="0" normalizeH="0" baseline="0" noProof="0">
                <a:ln>
                  <a:noFill/>
                </a:ln>
                <a:solidFill>
                  <a:srgbClr val="113058"/>
                </a:solidFill>
                <a:effectLst/>
                <a:uLnTx/>
                <a:uFillTx/>
                <a:latin typeface="Arial"/>
                <a:cs typeface="Arial"/>
              </a:rPr>
              <a:t> Superintendent  |  </a:t>
            </a:r>
            <a:r>
              <a:rPr lang="en-US" sz="3000" i="1">
                <a:solidFill>
                  <a:srgbClr val="113058"/>
                </a:solidFill>
                <a:latin typeface="Arial"/>
                <a:cs typeface="Arial"/>
              </a:rPr>
              <a:t>Develop and Approve</a:t>
            </a:r>
            <a:r>
              <a:rPr kumimoji="0" lang="en-US" sz="3000" b="0" i="1" u="none" strike="noStrike" kern="1200" cap="none" spc="0" normalizeH="0" baseline="0" noProof="0">
                <a:ln>
                  <a:noFill/>
                </a:ln>
                <a:solidFill>
                  <a:srgbClr val="113058"/>
                </a:solidFill>
                <a:effectLst/>
                <a:uLnTx/>
                <a:uFillTx/>
                <a:latin typeface="Arial"/>
                <a:cs typeface="Arial"/>
              </a:rPr>
              <a:t> Policy</a:t>
            </a:r>
          </a:p>
        </p:txBody>
      </p:sp>
    </p:spTree>
    <p:extLst>
      <p:ext uri="{BB962C8B-B14F-4D97-AF65-F5344CB8AC3E}">
        <p14:creationId xmlns:p14="http://schemas.microsoft.com/office/powerpoint/2010/main" val="1368592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702A4-A773-10C3-29A4-FB098CD629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7D2E4F-1E98-EC35-9F39-3B83661D64F2}"/>
              </a:ext>
            </a:extLst>
          </p:cNvPr>
          <p:cNvSpPr>
            <a:spLocks noGrp="1"/>
          </p:cNvSpPr>
          <p:nvPr>
            <p:ph type="title"/>
          </p:nvPr>
        </p:nvSpPr>
        <p:spPr>
          <a:xfrm>
            <a:off x="838200" y="890992"/>
            <a:ext cx="8970818" cy="799696"/>
          </a:xfrm>
        </p:spPr>
        <p:txBody>
          <a:bodyPr>
            <a:normAutofit/>
          </a:bodyPr>
          <a:lstStyle/>
          <a:p>
            <a:r>
              <a:rPr lang="en-US">
                <a:latin typeface="+mj-lt"/>
              </a:rPr>
              <a:t>Promote, Promote, Promote!</a:t>
            </a:r>
          </a:p>
        </p:txBody>
      </p:sp>
      <p:sp>
        <p:nvSpPr>
          <p:cNvPr id="19" name="TextBox 10">
            <a:extLst>
              <a:ext uri="{FF2B5EF4-FFF2-40B4-BE49-F238E27FC236}">
                <a16:creationId xmlns:a16="http://schemas.microsoft.com/office/drawing/2014/main" id="{F4C169D7-5189-86ED-0844-D95161376ECE}"/>
              </a:ext>
            </a:extLst>
          </p:cNvPr>
          <p:cNvSpPr txBox="1"/>
          <p:nvPr/>
        </p:nvSpPr>
        <p:spPr>
          <a:xfrm>
            <a:off x="2252582" y="2427665"/>
            <a:ext cx="8229600" cy="1507272"/>
          </a:xfrm>
          <a:prstGeom prst="rect">
            <a:avLst/>
          </a:prstGeom>
        </p:spPr>
        <p:txBody>
          <a:bodyPr wrap="square" lIns="0" tIns="0" rIns="0" bIns="0" rtlCol="0" anchor="t">
            <a:spAutoFit/>
          </a:bodyPr>
          <a:lstStyle/>
          <a:p>
            <a:pPr marL="0" marR="0" lvl="0" indent="0" algn="l" defTabSz="914400" rtl="0" eaLnBrk="1" fontAlgn="auto" latinLnBrk="0" hangingPunct="1">
              <a:lnSpc>
                <a:spcPts val="6299"/>
              </a:lnSpc>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Share great news and points of pride</a:t>
            </a:r>
          </a:p>
          <a:p>
            <a:pPr marL="0" marR="0" lvl="0" indent="0" algn="l" defTabSz="914400" rtl="0" eaLnBrk="1" fontAlgn="auto" latinLnBrk="0" hangingPunct="1">
              <a:lnSpc>
                <a:spcPts val="6299"/>
              </a:lnSpc>
              <a:spcBef>
                <a:spcPts val="0"/>
              </a:spcBef>
              <a:spcAft>
                <a:spcPts val="0"/>
              </a:spcAft>
              <a:buClrTx/>
              <a:buSzTx/>
              <a:buFontTx/>
              <a:buNone/>
              <a:tabLst/>
              <a:defRPr/>
            </a:pPr>
            <a:endPar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endParaRPr>
          </a:p>
        </p:txBody>
      </p:sp>
      <p:sp>
        <p:nvSpPr>
          <p:cNvPr id="20" name="TextBox 10">
            <a:extLst>
              <a:ext uri="{FF2B5EF4-FFF2-40B4-BE49-F238E27FC236}">
                <a16:creationId xmlns:a16="http://schemas.microsoft.com/office/drawing/2014/main" id="{7276E235-754E-004A-3CA8-8581EB464726}"/>
              </a:ext>
            </a:extLst>
          </p:cNvPr>
          <p:cNvSpPr txBox="1"/>
          <p:nvPr/>
        </p:nvSpPr>
        <p:spPr>
          <a:xfrm>
            <a:off x="2252582" y="3439153"/>
            <a:ext cx="959539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Listen to challenges posed by constituents</a:t>
            </a:r>
          </a:p>
        </p:txBody>
      </p:sp>
      <p:sp>
        <p:nvSpPr>
          <p:cNvPr id="25" name="TextBox 10">
            <a:extLst>
              <a:ext uri="{FF2B5EF4-FFF2-40B4-BE49-F238E27FC236}">
                <a16:creationId xmlns:a16="http://schemas.microsoft.com/office/drawing/2014/main" id="{E20476C9-BCC7-0B11-0011-42C6A6336B3C}"/>
              </a:ext>
            </a:extLst>
          </p:cNvPr>
          <p:cNvSpPr txBox="1"/>
          <p:nvPr/>
        </p:nvSpPr>
        <p:spPr>
          <a:xfrm>
            <a:off x="2252582" y="4231256"/>
            <a:ext cx="9595394" cy="461665"/>
          </a:xfrm>
          <a:prstGeom prst="rect">
            <a:avLst/>
          </a:prstGeom>
        </p:spPr>
        <p:txBody>
          <a:bodyPr wrap="square" lIns="0" tIns="0" rIns="0" bIns="0" rtlCol="0" anchor="t">
            <a:spAutoFit/>
          </a:bodyPr>
          <a:lstStyle/>
          <a:p>
            <a:pPr>
              <a:defRPr/>
            </a:pPr>
            <a:r>
              <a:rPr lang="en-US" sz="3000">
                <a:solidFill>
                  <a:srgbClr val="113058"/>
                </a:solidFill>
                <a:latin typeface="Arial"/>
                <a:cs typeface="Arial"/>
              </a:rPr>
              <a:t>Amplify district success stories </a:t>
            </a:r>
            <a:endParaRPr lang="en-US" sz="3000" b="0" i="0" u="none" strike="noStrike" kern="1200" cap="none" spc="0" normalizeH="0" baseline="0" noProof="0">
              <a:ln>
                <a:noFill/>
              </a:ln>
              <a:solidFill>
                <a:srgbClr val="113058"/>
              </a:solidFill>
              <a:effectLst/>
              <a:uLnTx/>
              <a:uFillTx/>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2C4E6AB9-341C-65D1-6098-A39D5094CE2D}"/>
              </a:ext>
            </a:extLst>
          </p:cNvPr>
          <p:cNvGrpSpPr/>
          <p:nvPr/>
        </p:nvGrpSpPr>
        <p:grpSpPr>
          <a:xfrm>
            <a:off x="1236749" y="2579086"/>
            <a:ext cx="603039" cy="603039"/>
            <a:chOff x="1204864" y="3127480"/>
            <a:chExt cx="603039" cy="603039"/>
          </a:xfrm>
        </p:grpSpPr>
        <p:pic>
          <p:nvPicPr>
            <p:cNvPr id="6" name="Picture 2">
              <a:extLst>
                <a:ext uri="{FF2B5EF4-FFF2-40B4-BE49-F238E27FC236}">
                  <a16:creationId xmlns:a16="http://schemas.microsoft.com/office/drawing/2014/main" id="{0040ED40-90F5-38DB-1FCD-1EDEE61D635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7" name="Graphic 6" descr="Checkmark with solid fill">
              <a:extLst>
                <a:ext uri="{FF2B5EF4-FFF2-40B4-BE49-F238E27FC236}">
                  <a16:creationId xmlns:a16="http://schemas.microsoft.com/office/drawing/2014/main" id="{965A13C7-5B14-D296-8168-CBB7E4FF7F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8" name="Group 7">
            <a:extLst>
              <a:ext uri="{FF2B5EF4-FFF2-40B4-BE49-F238E27FC236}">
                <a16:creationId xmlns:a16="http://schemas.microsoft.com/office/drawing/2014/main" id="{6692757F-5BE4-73AB-2356-00176EB83FE8}"/>
              </a:ext>
            </a:extLst>
          </p:cNvPr>
          <p:cNvGrpSpPr/>
          <p:nvPr/>
        </p:nvGrpSpPr>
        <p:grpSpPr>
          <a:xfrm>
            <a:off x="1236749" y="3368465"/>
            <a:ext cx="603039" cy="603039"/>
            <a:chOff x="1204864" y="3127480"/>
            <a:chExt cx="603039" cy="603039"/>
          </a:xfrm>
        </p:grpSpPr>
        <p:pic>
          <p:nvPicPr>
            <p:cNvPr id="9" name="Picture 2">
              <a:extLst>
                <a:ext uri="{FF2B5EF4-FFF2-40B4-BE49-F238E27FC236}">
                  <a16:creationId xmlns:a16="http://schemas.microsoft.com/office/drawing/2014/main" id="{94D759D3-7F92-4111-4047-9F213A3CD35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0" name="Graphic 9" descr="Checkmark with solid fill">
              <a:extLst>
                <a:ext uri="{FF2B5EF4-FFF2-40B4-BE49-F238E27FC236}">
                  <a16:creationId xmlns:a16="http://schemas.microsoft.com/office/drawing/2014/main" id="{285178D4-2174-C96D-4343-A5B566E452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11" name="Group 10">
            <a:extLst>
              <a:ext uri="{FF2B5EF4-FFF2-40B4-BE49-F238E27FC236}">
                <a16:creationId xmlns:a16="http://schemas.microsoft.com/office/drawing/2014/main" id="{DAEE9A60-D655-B3A6-5051-4D34D5D49148}"/>
              </a:ext>
            </a:extLst>
          </p:cNvPr>
          <p:cNvGrpSpPr/>
          <p:nvPr/>
        </p:nvGrpSpPr>
        <p:grpSpPr>
          <a:xfrm>
            <a:off x="1236749" y="4189132"/>
            <a:ext cx="603039" cy="603039"/>
            <a:chOff x="1204864" y="3127480"/>
            <a:chExt cx="603039" cy="603039"/>
          </a:xfrm>
        </p:grpSpPr>
        <p:pic>
          <p:nvPicPr>
            <p:cNvPr id="12" name="Picture 2">
              <a:extLst>
                <a:ext uri="{FF2B5EF4-FFF2-40B4-BE49-F238E27FC236}">
                  <a16:creationId xmlns:a16="http://schemas.microsoft.com/office/drawing/2014/main" id="{59DCB5C4-1FED-933E-5BBF-87D550FB6C6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3" name="Graphic 12" descr="Checkmark with solid fill">
              <a:extLst>
                <a:ext uri="{FF2B5EF4-FFF2-40B4-BE49-F238E27FC236}">
                  <a16:creationId xmlns:a16="http://schemas.microsoft.com/office/drawing/2014/main" id="{C196EE6D-E9E6-1669-927B-75A93BE007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sp>
        <p:nvSpPr>
          <p:cNvPr id="14" name="TextBox 13">
            <a:extLst>
              <a:ext uri="{FF2B5EF4-FFF2-40B4-BE49-F238E27FC236}">
                <a16:creationId xmlns:a16="http://schemas.microsoft.com/office/drawing/2014/main" id="{C3118FE8-E35E-F7E5-F09C-5BB4A226FC00}"/>
              </a:ext>
            </a:extLst>
          </p:cNvPr>
          <p:cNvSpPr txBox="1"/>
          <p:nvPr/>
        </p:nvSpPr>
        <p:spPr>
          <a:xfrm>
            <a:off x="10863079" y="-151797"/>
            <a:ext cx="1641639" cy="20159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0" b="0" i="0" u="none" strike="noStrike" kern="1200" cap="none" spc="0" normalizeH="0" baseline="0" noProof="0">
                <a:ln>
                  <a:noFill/>
                </a:ln>
                <a:solidFill>
                  <a:srgbClr val="FFFFFF"/>
                </a:solidFill>
                <a:effectLst/>
                <a:uLnTx/>
                <a:uFillTx/>
                <a:latin typeface="Verdana Pro Black" panose="020F0502020204030204" pitchFamily="34" charset="0"/>
                <a:ea typeface="+mn-ea"/>
                <a:cs typeface="+mn-cs"/>
              </a:rPr>
              <a:t>3</a:t>
            </a:r>
          </a:p>
        </p:txBody>
      </p:sp>
    </p:spTree>
    <p:extLst>
      <p:ext uri="{BB962C8B-B14F-4D97-AF65-F5344CB8AC3E}">
        <p14:creationId xmlns:p14="http://schemas.microsoft.com/office/powerpoint/2010/main" val="4058066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9">
            <a:extLst>
              <a:ext uri="{FF2B5EF4-FFF2-40B4-BE49-F238E27FC236}">
                <a16:creationId xmlns:a16="http://schemas.microsoft.com/office/drawing/2014/main" id="{CB9DB64F-7D82-A9C3-0866-350BE21DF676}"/>
              </a:ext>
            </a:extLst>
          </p:cNvPr>
          <p:cNvPicPr>
            <a:picLocks noChangeAspect="1"/>
          </p:cNvPicPr>
          <p:nvPr/>
        </p:nvPicPr>
        <p:blipFill>
          <a:blip r:embed="rId3"/>
          <a:srcRect t="25044" b="4642"/>
          <a:stretch/>
        </p:blipFill>
        <p:spPr>
          <a:xfrm>
            <a:off x="9404404" y="2001077"/>
            <a:ext cx="2605451" cy="3557273"/>
          </a:xfrm>
          <a:prstGeom prst="rect">
            <a:avLst/>
          </a:prstGeom>
          <a:noFill/>
        </p:spPr>
      </p:pic>
      <p:pic>
        <p:nvPicPr>
          <p:cNvPr id="3" name="Picture Placeholder 9">
            <a:extLst>
              <a:ext uri="{FF2B5EF4-FFF2-40B4-BE49-F238E27FC236}">
                <a16:creationId xmlns:a16="http://schemas.microsoft.com/office/drawing/2014/main" id="{25E9A8A9-302F-005F-A3AD-0990EF869193}"/>
              </a:ext>
            </a:extLst>
          </p:cNvPr>
          <p:cNvPicPr>
            <a:picLocks noChangeAspect="1"/>
          </p:cNvPicPr>
          <p:nvPr/>
        </p:nvPicPr>
        <p:blipFill>
          <a:blip r:embed="rId4"/>
          <a:srcRect t="24483"/>
          <a:stretch/>
        </p:blipFill>
        <p:spPr>
          <a:xfrm>
            <a:off x="6462730" y="689113"/>
            <a:ext cx="2605451" cy="3811066"/>
          </a:xfrm>
          <a:prstGeom prst="rect">
            <a:avLst/>
          </a:prstGeom>
          <a:noFill/>
        </p:spPr>
      </p:pic>
      <p:pic>
        <p:nvPicPr>
          <p:cNvPr id="4" name="Picture Placeholder 9">
            <a:extLst>
              <a:ext uri="{FF2B5EF4-FFF2-40B4-BE49-F238E27FC236}">
                <a16:creationId xmlns:a16="http://schemas.microsoft.com/office/drawing/2014/main" id="{3CBE510F-C839-76F3-7AB6-4B301E392D6D}"/>
              </a:ext>
            </a:extLst>
          </p:cNvPr>
          <p:cNvPicPr>
            <a:picLocks noChangeAspect="1"/>
          </p:cNvPicPr>
          <p:nvPr/>
        </p:nvPicPr>
        <p:blipFill>
          <a:blip r:embed="rId5"/>
          <a:srcRect t="26263"/>
          <a:stretch/>
        </p:blipFill>
        <p:spPr>
          <a:xfrm>
            <a:off x="3521056" y="2001078"/>
            <a:ext cx="2605451" cy="3557272"/>
          </a:xfrm>
          <a:prstGeom prst="rect">
            <a:avLst/>
          </a:prstGeom>
          <a:noFill/>
        </p:spPr>
      </p:pic>
      <p:sp>
        <p:nvSpPr>
          <p:cNvPr id="5" name="Rectangle 4">
            <a:extLst>
              <a:ext uri="{FF2B5EF4-FFF2-40B4-BE49-F238E27FC236}">
                <a16:creationId xmlns:a16="http://schemas.microsoft.com/office/drawing/2014/main" id="{8FC465A5-0FCE-31F6-6DAB-CE4B6EE662F9}"/>
              </a:ext>
            </a:extLst>
          </p:cNvPr>
          <p:cNvSpPr/>
          <p:nvPr/>
        </p:nvSpPr>
        <p:spPr>
          <a:xfrm>
            <a:off x="0" y="0"/>
            <a:ext cx="3349256" cy="59436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0AE7332C-D0A4-2D36-44F9-D7F5B97579A5}"/>
              </a:ext>
            </a:extLst>
          </p:cNvPr>
          <p:cNvSpPr txBox="1">
            <a:spLocks/>
          </p:cNvSpPr>
          <p:nvPr/>
        </p:nvSpPr>
        <p:spPr>
          <a:xfrm>
            <a:off x="706562" y="4256098"/>
            <a:ext cx="1819063" cy="1376680"/>
          </a:xfrm>
          <a:prstGeom prst="rect">
            <a:avLst/>
          </a:prstGeom>
        </p:spPr>
        <p:txBody>
          <a:bodyPr anchor="t">
            <a:noAutofit/>
          </a:bodyPr>
          <a:lstStyle>
            <a:lvl1pPr algn="l"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z="3200" dirty="0">
                <a:solidFill>
                  <a:schemeClr val="bg1"/>
                </a:solidFill>
              </a:rPr>
              <a:t>Share </a:t>
            </a:r>
          </a:p>
          <a:p>
            <a:r>
              <a:rPr lang="en-US" sz="3200" dirty="0">
                <a:solidFill>
                  <a:schemeClr val="bg1"/>
                </a:solidFill>
              </a:rPr>
              <a:t>What’s </a:t>
            </a:r>
          </a:p>
          <a:p>
            <a:r>
              <a:rPr lang="en-US" sz="3200" dirty="0">
                <a:solidFill>
                  <a:schemeClr val="bg1"/>
                </a:solidFill>
              </a:rPr>
              <a:t>There!</a:t>
            </a:r>
          </a:p>
        </p:txBody>
      </p:sp>
      <p:cxnSp>
        <p:nvCxnSpPr>
          <p:cNvPr id="9" name="Straight Connector 8">
            <a:extLst>
              <a:ext uri="{FF2B5EF4-FFF2-40B4-BE49-F238E27FC236}">
                <a16:creationId xmlns:a16="http://schemas.microsoft.com/office/drawing/2014/main" id="{B59F0BCE-837E-726C-4537-02831A673C31}"/>
              </a:ext>
            </a:extLst>
          </p:cNvPr>
          <p:cNvCxnSpPr>
            <a:cxnSpLocks/>
          </p:cNvCxnSpPr>
          <p:nvPr/>
        </p:nvCxnSpPr>
        <p:spPr>
          <a:xfrm>
            <a:off x="467832" y="3429000"/>
            <a:ext cx="0" cy="2373898"/>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861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22251-4461-43CB-6BF3-1BBA901564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DEA357-5D99-9EF4-95AA-34DD037A0027}"/>
              </a:ext>
            </a:extLst>
          </p:cNvPr>
          <p:cNvSpPr>
            <a:spLocks noGrp="1"/>
          </p:cNvSpPr>
          <p:nvPr>
            <p:ph type="title"/>
          </p:nvPr>
        </p:nvSpPr>
        <p:spPr>
          <a:xfrm>
            <a:off x="838200" y="890992"/>
            <a:ext cx="8970818" cy="799696"/>
          </a:xfrm>
        </p:spPr>
        <p:txBody>
          <a:bodyPr>
            <a:normAutofit/>
          </a:bodyPr>
          <a:lstStyle/>
          <a:p>
            <a:r>
              <a:rPr lang="en-US">
                <a:latin typeface="+mj-lt"/>
              </a:rPr>
              <a:t>First, Do No Harm</a:t>
            </a:r>
          </a:p>
        </p:txBody>
      </p:sp>
      <p:sp>
        <p:nvSpPr>
          <p:cNvPr id="19" name="TextBox 10">
            <a:extLst>
              <a:ext uri="{FF2B5EF4-FFF2-40B4-BE49-F238E27FC236}">
                <a16:creationId xmlns:a16="http://schemas.microsoft.com/office/drawing/2014/main" id="{5BF19A62-3594-9BF1-0876-7DFC1D6F52D0}"/>
              </a:ext>
            </a:extLst>
          </p:cNvPr>
          <p:cNvSpPr txBox="1"/>
          <p:nvPr/>
        </p:nvSpPr>
        <p:spPr>
          <a:xfrm>
            <a:off x="2241951" y="2736502"/>
            <a:ext cx="6650184" cy="1384995"/>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Speaking negatively about your district has damaging effects </a:t>
            </a:r>
          </a:p>
          <a:p>
            <a:pPr marL="0" marR="0" lvl="0" indent="0" algn="l" defTabSz="914400" rtl="0" eaLnBrk="1" fontAlgn="auto" latinLnBrk="0" hangingPunct="1">
              <a:spcBef>
                <a:spcPts val="0"/>
              </a:spcBef>
              <a:spcAft>
                <a:spcPts val="0"/>
              </a:spcAft>
              <a:buClrTx/>
              <a:buSzTx/>
              <a:buFontTx/>
              <a:buNone/>
              <a:tabLst/>
              <a:defRPr/>
            </a:pPr>
            <a:endPar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endParaRPr>
          </a:p>
        </p:txBody>
      </p:sp>
      <p:sp>
        <p:nvSpPr>
          <p:cNvPr id="20" name="TextBox 10">
            <a:extLst>
              <a:ext uri="{FF2B5EF4-FFF2-40B4-BE49-F238E27FC236}">
                <a16:creationId xmlns:a16="http://schemas.microsoft.com/office/drawing/2014/main" id="{26FDBA32-B814-CA33-232C-04B4C972FAEA}"/>
              </a:ext>
            </a:extLst>
          </p:cNvPr>
          <p:cNvSpPr txBox="1"/>
          <p:nvPr/>
        </p:nvSpPr>
        <p:spPr>
          <a:xfrm>
            <a:off x="2241951" y="4099235"/>
            <a:ext cx="959539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Always seek to enrich, never to reduce</a:t>
            </a:r>
          </a:p>
        </p:txBody>
      </p:sp>
      <p:grpSp>
        <p:nvGrpSpPr>
          <p:cNvPr id="5" name="Group 4">
            <a:extLst>
              <a:ext uri="{FF2B5EF4-FFF2-40B4-BE49-F238E27FC236}">
                <a16:creationId xmlns:a16="http://schemas.microsoft.com/office/drawing/2014/main" id="{6DA90579-BB3E-914A-52B4-F7301A131F2E}"/>
              </a:ext>
            </a:extLst>
          </p:cNvPr>
          <p:cNvGrpSpPr/>
          <p:nvPr/>
        </p:nvGrpSpPr>
        <p:grpSpPr>
          <a:xfrm>
            <a:off x="1226118" y="2887923"/>
            <a:ext cx="603039" cy="603039"/>
            <a:chOff x="1204864" y="3127480"/>
            <a:chExt cx="603039" cy="603039"/>
          </a:xfrm>
        </p:grpSpPr>
        <p:pic>
          <p:nvPicPr>
            <p:cNvPr id="6" name="Picture 2">
              <a:extLst>
                <a:ext uri="{FF2B5EF4-FFF2-40B4-BE49-F238E27FC236}">
                  <a16:creationId xmlns:a16="http://schemas.microsoft.com/office/drawing/2014/main" id="{22A88A7F-DD91-444A-52C4-E3493DEBC36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04864" y="3127480"/>
              <a:ext cx="603039" cy="603039"/>
            </a:xfrm>
            <a:prstGeom prst="rect">
              <a:avLst/>
            </a:prstGeom>
          </p:spPr>
        </p:pic>
        <p:pic>
          <p:nvPicPr>
            <p:cNvPr id="7" name="Graphic 6" descr="Checkmark with solid fill">
              <a:extLst>
                <a:ext uri="{FF2B5EF4-FFF2-40B4-BE49-F238E27FC236}">
                  <a16:creationId xmlns:a16="http://schemas.microsoft.com/office/drawing/2014/main" id="{4BDDA97F-FA42-8CCC-764B-73D51F6D8B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03374" y="3220430"/>
              <a:ext cx="406015" cy="406015"/>
            </a:xfrm>
            <a:prstGeom prst="rect">
              <a:avLst/>
            </a:prstGeom>
          </p:spPr>
        </p:pic>
      </p:grpSp>
      <p:grpSp>
        <p:nvGrpSpPr>
          <p:cNvPr id="8" name="Group 7">
            <a:extLst>
              <a:ext uri="{FF2B5EF4-FFF2-40B4-BE49-F238E27FC236}">
                <a16:creationId xmlns:a16="http://schemas.microsoft.com/office/drawing/2014/main" id="{3CCE7A9E-1E92-C739-D87A-A0655BDDECB3}"/>
              </a:ext>
            </a:extLst>
          </p:cNvPr>
          <p:cNvGrpSpPr/>
          <p:nvPr/>
        </p:nvGrpSpPr>
        <p:grpSpPr>
          <a:xfrm>
            <a:off x="1226118" y="4028547"/>
            <a:ext cx="603039" cy="603039"/>
            <a:chOff x="1204864" y="3127480"/>
            <a:chExt cx="603039" cy="603039"/>
          </a:xfrm>
        </p:grpSpPr>
        <p:pic>
          <p:nvPicPr>
            <p:cNvPr id="9" name="Picture 2">
              <a:extLst>
                <a:ext uri="{FF2B5EF4-FFF2-40B4-BE49-F238E27FC236}">
                  <a16:creationId xmlns:a16="http://schemas.microsoft.com/office/drawing/2014/main" id="{6A30B196-74EF-1876-53E6-F2A6669385E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04864" y="3127480"/>
              <a:ext cx="603039" cy="603039"/>
            </a:xfrm>
            <a:prstGeom prst="rect">
              <a:avLst/>
            </a:prstGeom>
          </p:spPr>
        </p:pic>
        <p:pic>
          <p:nvPicPr>
            <p:cNvPr id="10" name="Graphic 9" descr="Checkmark with solid fill">
              <a:extLst>
                <a:ext uri="{FF2B5EF4-FFF2-40B4-BE49-F238E27FC236}">
                  <a16:creationId xmlns:a16="http://schemas.microsoft.com/office/drawing/2014/main" id="{DB80F49E-1EE1-CC73-5C2A-28FEC3F84E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03374" y="3220430"/>
              <a:ext cx="406015" cy="406015"/>
            </a:xfrm>
            <a:prstGeom prst="rect">
              <a:avLst/>
            </a:prstGeom>
          </p:spPr>
        </p:pic>
      </p:grpSp>
      <p:sp>
        <p:nvSpPr>
          <p:cNvPr id="14" name="TextBox 13">
            <a:extLst>
              <a:ext uri="{FF2B5EF4-FFF2-40B4-BE49-F238E27FC236}">
                <a16:creationId xmlns:a16="http://schemas.microsoft.com/office/drawing/2014/main" id="{C1FF73A8-9765-2B65-49B1-3BC0DFCADF7A}"/>
              </a:ext>
            </a:extLst>
          </p:cNvPr>
          <p:cNvSpPr txBox="1"/>
          <p:nvPr/>
        </p:nvSpPr>
        <p:spPr>
          <a:xfrm>
            <a:off x="10863079" y="-151797"/>
            <a:ext cx="1641639" cy="20159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0" b="0" i="0" u="none" strike="noStrike" kern="1200" cap="none" spc="0" normalizeH="0" baseline="0" noProof="0">
                <a:ln>
                  <a:noFill/>
                </a:ln>
                <a:solidFill>
                  <a:srgbClr val="FFFFFF"/>
                </a:solidFill>
                <a:effectLst/>
                <a:uLnTx/>
                <a:uFillTx/>
                <a:latin typeface="Verdana Pro Black" panose="020F0502020204030204" pitchFamily="34" charset="0"/>
                <a:ea typeface="+mn-ea"/>
                <a:cs typeface="+mn-cs"/>
              </a:rPr>
              <a:t>4</a:t>
            </a:r>
          </a:p>
        </p:txBody>
      </p:sp>
    </p:spTree>
    <p:extLst>
      <p:ext uri="{BB962C8B-B14F-4D97-AF65-F5344CB8AC3E}">
        <p14:creationId xmlns:p14="http://schemas.microsoft.com/office/powerpoint/2010/main" val="1798625788"/>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B7E90-9C85-B46B-665E-8C94E47D439E}"/>
              </a:ext>
            </a:extLst>
          </p:cNvPr>
          <p:cNvSpPr>
            <a:spLocks noGrp="1"/>
          </p:cNvSpPr>
          <p:nvPr>
            <p:ph type="title"/>
          </p:nvPr>
        </p:nvSpPr>
        <p:spPr/>
        <p:txBody>
          <a:bodyPr/>
          <a:lstStyle/>
          <a:p>
            <a:r>
              <a:rPr lang="en-US">
                <a:latin typeface="+mj-lt"/>
              </a:rPr>
              <a:t>Key Objectives</a:t>
            </a:r>
          </a:p>
        </p:txBody>
      </p:sp>
      <p:sp>
        <p:nvSpPr>
          <p:cNvPr id="3" name="Content Placeholder 2">
            <a:extLst>
              <a:ext uri="{FF2B5EF4-FFF2-40B4-BE49-F238E27FC236}">
                <a16:creationId xmlns:a16="http://schemas.microsoft.com/office/drawing/2014/main" id="{B35407E7-FDF1-C99B-AD7D-89737D90C308}"/>
              </a:ext>
            </a:extLst>
          </p:cNvPr>
          <p:cNvSpPr>
            <a:spLocks noGrp="1"/>
          </p:cNvSpPr>
          <p:nvPr>
            <p:ph idx="1"/>
          </p:nvPr>
        </p:nvSpPr>
        <p:spPr>
          <a:xfrm>
            <a:off x="2353340" y="2170697"/>
            <a:ext cx="7485320" cy="3688079"/>
          </a:xfrm>
        </p:spPr>
        <p:txBody>
          <a:bodyPr vert="horz" lIns="91440" tIns="45720" rIns="91440" bIns="45720" rtlCol="0" anchor="t">
            <a:normAutofit/>
          </a:bodyPr>
          <a:lstStyle/>
          <a:p>
            <a:pPr marL="0" indent="0">
              <a:buNone/>
            </a:pPr>
            <a:r>
              <a:rPr lang="en-US" sz="3000" dirty="0">
                <a:solidFill>
                  <a:schemeClr val="tx1"/>
                </a:solidFill>
                <a:latin typeface="Arial" panose="020B0604020202020204" pitchFamily="34" charset="0"/>
                <a:cs typeface="Arial" panose="020B0604020202020204" pitchFamily="34" charset="0"/>
              </a:rPr>
              <a:t>Develop strategies for transparent and proactive communications</a:t>
            </a:r>
            <a:endParaRPr lang="en-US" sz="3000" dirty="0">
              <a:latin typeface="Arial" panose="020B0604020202020204" pitchFamily="34" charset="0"/>
              <a:cs typeface="Arial" panose="020B0604020202020204" pitchFamily="34" charset="0"/>
            </a:endParaRPr>
          </a:p>
          <a:p>
            <a:pPr marL="0" indent="0">
              <a:buNone/>
            </a:pPr>
            <a:endParaRPr lang="en-US" sz="2800" dirty="0">
              <a:solidFill>
                <a:schemeClr val="tx1"/>
              </a:solidFill>
              <a:latin typeface="Arial" panose="020B0604020202020204" pitchFamily="34" charset="0"/>
              <a:cs typeface="Arial" panose="020B0604020202020204" pitchFamily="34" charset="0"/>
            </a:endParaRPr>
          </a:p>
          <a:p>
            <a:pPr marL="0" indent="0">
              <a:buNone/>
            </a:pPr>
            <a:r>
              <a:rPr lang="en-US" sz="3000" dirty="0">
                <a:latin typeface="Arial"/>
                <a:ea typeface="Verdana"/>
                <a:cs typeface="Arial"/>
              </a:rPr>
              <a:t>Serve as a district ambassador</a:t>
            </a:r>
          </a:p>
          <a:p>
            <a:pPr marL="0" indent="0">
              <a:buNone/>
            </a:pPr>
            <a:endParaRPr lang="en-US" sz="2800" dirty="0">
              <a:solidFill>
                <a:schemeClr val="tx1"/>
              </a:solidFill>
              <a:latin typeface="Arial" panose="020B0604020202020204" pitchFamily="34" charset="0"/>
              <a:cs typeface="Arial" panose="020B0604020202020204" pitchFamily="34" charset="0"/>
            </a:endParaRPr>
          </a:p>
          <a:p>
            <a:pPr marL="0" indent="0">
              <a:buNone/>
            </a:pPr>
            <a:r>
              <a:rPr lang="en-US" sz="3000" dirty="0">
                <a:solidFill>
                  <a:schemeClr val="tx1"/>
                </a:solidFill>
                <a:latin typeface="Arial" panose="020B0604020202020204" pitchFamily="34" charset="0"/>
                <a:cs typeface="Arial" panose="020B0604020202020204" pitchFamily="34" charset="0"/>
              </a:rPr>
              <a:t>Learn best practices for using social media to connect with stakeholders</a:t>
            </a:r>
          </a:p>
          <a:p>
            <a:pPr marL="0" indent="0">
              <a:buNone/>
            </a:pPr>
            <a:endParaRPr lang="en-US" sz="2000" dirty="0"/>
          </a:p>
          <a:p>
            <a:pPr marL="0" indent="0">
              <a:buNone/>
            </a:pPr>
            <a:endParaRPr lang="en-US" dirty="0"/>
          </a:p>
        </p:txBody>
      </p:sp>
      <p:grpSp>
        <p:nvGrpSpPr>
          <p:cNvPr id="14" name="Group 13">
            <a:extLst>
              <a:ext uri="{FF2B5EF4-FFF2-40B4-BE49-F238E27FC236}">
                <a16:creationId xmlns:a16="http://schemas.microsoft.com/office/drawing/2014/main" id="{7AEBA02B-1551-E9C9-B2ED-5227701E2A56}"/>
              </a:ext>
            </a:extLst>
          </p:cNvPr>
          <p:cNvGrpSpPr/>
          <p:nvPr/>
        </p:nvGrpSpPr>
        <p:grpSpPr>
          <a:xfrm>
            <a:off x="1655461" y="2289138"/>
            <a:ext cx="603039" cy="3738176"/>
            <a:chOff x="838200" y="2265877"/>
            <a:chExt cx="603039" cy="3738176"/>
          </a:xfrm>
        </p:grpSpPr>
        <p:pic>
          <p:nvPicPr>
            <p:cNvPr id="5" name="Picture 2">
              <a:extLst>
                <a:ext uri="{FF2B5EF4-FFF2-40B4-BE49-F238E27FC236}">
                  <a16:creationId xmlns:a16="http://schemas.microsoft.com/office/drawing/2014/main" id="{538A1FC8-84BC-AB93-55F5-AF4A4E634AE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38200" y="2265877"/>
              <a:ext cx="603039" cy="603039"/>
            </a:xfrm>
            <a:prstGeom prst="rect">
              <a:avLst/>
            </a:prstGeom>
          </p:spPr>
        </p:pic>
        <p:sp>
          <p:nvSpPr>
            <p:cNvPr id="13" name="Content Placeholder 2">
              <a:extLst>
                <a:ext uri="{FF2B5EF4-FFF2-40B4-BE49-F238E27FC236}">
                  <a16:creationId xmlns:a16="http://schemas.microsoft.com/office/drawing/2014/main" id="{CB6514EB-58B6-2CB2-9097-862B284FAFF0}"/>
                </a:ext>
              </a:extLst>
            </p:cNvPr>
            <p:cNvSpPr txBox="1">
              <a:spLocks/>
            </p:cNvSpPr>
            <p:nvPr/>
          </p:nvSpPr>
          <p:spPr>
            <a:xfrm>
              <a:off x="944787" y="2315974"/>
              <a:ext cx="347331" cy="36880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b="1">
                  <a:latin typeface="Arial" panose="020B0604020202020204" pitchFamily="34" charset="0"/>
                  <a:cs typeface="Arial" panose="020B0604020202020204" pitchFamily="34" charset="0"/>
                </a:rPr>
                <a:t>1</a:t>
              </a:r>
              <a:endParaRPr lang="en-US" sz="3000" b="1"/>
            </a:p>
          </p:txBody>
        </p:sp>
      </p:grpSp>
      <p:grpSp>
        <p:nvGrpSpPr>
          <p:cNvPr id="15" name="Group 14">
            <a:extLst>
              <a:ext uri="{FF2B5EF4-FFF2-40B4-BE49-F238E27FC236}">
                <a16:creationId xmlns:a16="http://schemas.microsoft.com/office/drawing/2014/main" id="{55B3C41D-B234-538E-BF2D-4EACBCD44E48}"/>
              </a:ext>
            </a:extLst>
          </p:cNvPr>
          <p:cNvGrpSpPr/>
          <p:nvPr/>
        </p:nvGrpSpPr>
        <p:grpSpPr>
          <a:xfrm>
            <a:off x="1655461" y="3555318"/>
            <a:ext cx="603039" cy="3738176"/>
            <a:chOff x="838200" y="2265877"/>
            <a:chExt cx="603039" cy="3738176"/>
          </a:xfrm>
        </p:grpSpPr>
        <p:pic>
          <p:nvPicPr>
            <p:cNvPr id="16" name="Picture 2">
              <a:extLst>
                <a:ext uri="{FF2B5EF4-FFF2-40B4-BE49-F238E27FC236}">
                  <a16:creationId xmlns:a16="http://schemas.microsoft.com/office/drawing/2014/main" id="{ED1EEDEB-6EF6-EBDC-B571-CBDD21C52E3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38200" y="2265877"/>
              <a:ext cx="603039" cy="603039"/>
            </a:xfrm>
            <a:prstGeom prst="rect">
              <a:avLst/>
            </a:prstGeom>
          </p:spPr>
        </p:pic>
        <p:sp>
          <p:nvSpPr>
            <p:cNvPr id="17" name="Content Placeholder 2">
              <a:extLst>
                <a:ext uri="{FF2B5EF4-FFF2-40B4-BE49-F238E27FC236}">
                  <a16:creationId xmlns:a16="http://schemas.microsoft.com/office/drawing/2014/main" id="{44C9A8FE-CB5D-0C04-DD93-0B16E83A3EE7}"/>
                </a:ext>
              </a:extLst>
            </p:cNvPr>
            <p:cNvSpPr txBox="1">
              <a:spLocks/>
            </p:cNvSpPr>
            <p:nvPr/>
          </p:nvSpPr>
          <p:spPr>
            <a:xfrm>
              <a:off x="944787" y="2315974"/>
              <a:ext cx="347331" cy="36880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b="1">
                  <a:latin typeface="Arial" panose="020B0604020202020204" pitchFamily="34" charset="0"/>
                  <a:cs typeface="Arial" panose="020B0604020202020204" pitchFamily="34" charset="0"/>
                </a:rPr>
                <a:t>2</a:t>
              </a:r>
              <a:endParaRPr lang="en-US" sz="3000" b="1"/>
            </a:p>
          </p:txBody>
        </p:sp>
      </p:grpSp>
      <p:grpSp>
        <p:nvGrpSpPr>
          <p:cNvPr id="18" name="Group 17">
            <a:extLst>
              <a:ext uri="{FF2B5EF4-FFF2-40B4-BE49-F238E27FC236}">
                <a16:creationId xmlns:a16="http://schemas.microsoft.com/office/drawing/2014/main" id="{4AB7F3D4-4288-250D-C698-81E2CFC6695A}"/>
              </a:ext>
            </a:extLst>
          </p:cNvPr>
          <p:cNvGrpSpPr/>
          <p:nvPr/>
        </p:nvGrpSpPr>
        <p:grpSpPr>
          <a:xfrm>
            <a:off x="1628320" y="4838630"/>
            <a:ext cx="603039" cy="3738176"/>
            <a:chOff x="838200" y="2265877"/>
            <a:chExt cx="603039" cy="3738176"/>
          </a:xfrm>
        </p:grpSpPr>
        <p:pic>
          <p:nvPicPr>
            <p:cNvPr id="19" name="Picture 2">
              <a:extLst>
                <a:ext uri="{FF2B5EF4-FFF2-40B4-BE49-F238E27FC236}">
                  <a16:creationId xmlns:a16="http://schemas.microsoft.com/office/drawing/2014/main" id="{A663C20E-5ABA-E588-09F2-1D9A44FFE9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38200" y="2265877"/>
              <a:ext cx="603039" cy="603039"/>
            </a:xfrm>
            <a:prstGeom prst="rect">
              <a:avLst/>
            </a:prstGeom>
          </p:spPr>
        </p:pic>
        <p:sp>
          <p:nvSpPr>
            <p:cNvPr id="20" name="Content Placeholder 2">
              <a:extLst>
                <a:ext uri="{FF2B5EF4-FFF2-40B4-BE49-F238E27FC236}">
                  <a16:creationId xmlns:a16="http://schemas.microsoft.com/office/drawing/2014/main" id="{2256193A-681B-9E2E-EF4B-2E788BEB9348}"/>
                </a:ext>
              </a:extLst>
            </p:cNvPr>
            <p:cNvSpPr txBox="1">
              <a:spLocks/>
            </p:cNvSpPr>
            <p:nvPr/>
          </p:nvSpPr>
          <p:spPr>
            <a:xfrm>
              <a:off x="944787" y="2315974"/>
              <a:ext cx="347331" cy="36880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b="1">
                  <a:latin typeface="Arial" panose="020B0604020202020204" pitchFamily="34" charset="0"/>
                  <a:cs typeface="Arial" panose="020B0604020202020204" pitchFamily="34" charset="0"/>
                </a:rPr>
                <a:t>3</a:t>
              </a:r>
              <a:endParaRPr lang="en-US" sz="3000" b="1"/>
            </a:p>
          </p:txBody>
        </p:sp>
      </p:grpSp>
    </p:spTree>
    <p:extLst>
      <p:ext uri="{BB962C8B-B14F-4D97-AF65-F5344CB8AC3E}">
        <p14:creationId xmlns:p14="http://schemas.microsoft.com/office/powerpoint/2010/main" val="1463419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27E7E-A388-D7E6-3D69-74EC6A93AD0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0D6474E-A86E-44E5-E025-FEF43A324CD4}"/>
              </a:ext>
            </a:extLst>
          </p:cNvPr>
          <p:cNvSpPr/>
          <p:nvPr/>
        </p:nvSpPr>
        <p:spPr>
          <a:xfrm>
            <a:off x="304507" y="366363"/>
            <a:ext cx="11582986" cy="52506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 name="Picture 4">
            <a:extLst>
              <a:ext uri="{FF2B5EF4-FFF2-40B4-BE49-F238E27FC236}">
                <a16:creationId xmlns:a16="http://schemas.microsoft.com/office/drawing/2014/main" id="{EA910517-25EB-5890-4D79-CE01F47F31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975" y="178783"/>
            <a:ext cx="4776234" cy="3476704"/>
          </a:xfrm>
          <a:prstGeom prst="rect">
            <a:avLst/>
          </a:prstGeom>
        </p:spPr>
      </p:pic>
      <p:sp>
        <p:nvSpPr>
          <p:cNvPr id="2" name="Title 1">
            <a:extLst>
              <a:ext uri="{FF2B5EF4-FFF2-40B4-BE49-F238E27FC236}">
                <a16:creationId xmlns:a16="http://schemas.microsoft.com/office/drawing/2014/main" id="{290A2D3D-B4CA-3B58-C540-27A6D61DBEFB}"/>
              </a:ext>
            </a:extLst>
          </p:cNvPr>
          <p:cNvSpPr>
            <a:spLocks noGrp="1"/>
          </p:cNvSpPr>
          <p:nvPr>
            <p:ph type="title"/>
          </p:nvPr>
        </p:nvSpPr>
        <p:spPr>
          <a:xfrm>
            <a:off x="5197385" y="3338967"/>
            <a:ext cx="6504757" cy="1325563"/>
          </a:xfrm>
        </p:spPr>
        <p:txBody>
          <a:bodyPr>
            <a:noAutofit/>
          </a:bodyPr>
          <a:lstStyle/>
          <a:p>
            <a:r>
              <a:rPr lang="en-US" sz="2800" b="0" dirty="0">
                <a:solidFill>
                  <a:schemeClr val="tx1"/>
                </a:solidFill>
              </a:rPr>
              <a:t>Let’s spend some time creating an elevator pitch about what makes your district the best place for students in your community.</a:t>
            </a:r>
          </a:p>
        </p:txBody>
      </p:sp>
      <p:sp>
        <p:nvSpPr>
          <p:cNvPr id="5" name="Title 1">
            <a:extLst>
              <a:ext uri="{FF2B5EF4-FFF2-40B4-BE49-F238E27FC236}">
                <a16:creationId xmlns:a16="http://schemas.microsoft.com/office/drawing/2014/main" id="{228248F8-BC0E-A270-22EF-9F2CF80E8BE4}"/>
              </a:ext>
            </a:extLst>
          </p:cNvPr>
          <p:cNvSpPr txBox="1">
            <a:spLocks/>
          </p:cNvSpPr>
          <p:nvPr/>
        </p:nvSpPr>
        <p:spPr>
          <a:xfrm rot="20958552">
            <a:off x="-660598" y="918169"/>
            <a:ext cx="607314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Discussion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Time</a:t>
            </a:r>
          </a:p>
        </p:txBody>
      </p:sp>
      <p:sp>
        <p:nvSpPr>
          <p:cNvPr id="7" name="Rectangle 6">
            <a:extLst>
              <a:ext uri="{FF2B5EF4-FFF2-40B4-BE49-F238E27FC236}">
                <a16:creationId xmlns:a16="http://schemas.microsoft.com/office/drawing/2014/main" id="{9B0E7A03-53E6-BB4D-A800-E83B1D005AA3}"/>
              </a:ext>
            </a:extLst>
          </p:cNvPr>
          <p:cNvSpPr/>
          <p:nvPr/>
        </p:nvSpPr>
        <p:spPr>
          <a:xfrm>
            <a:off x="6551481" y="1658724"/>
            <a:ext cx="3634740" cy="72226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itle 1">
            <a:extLst>
              <a:ext uri="{FF2B5EF4-FFF2-40B4-BE49-F238E27FC236}">
                <a16:creationId xmlns:a16="http://schemas.microsoft.com/office/drawing/2014/main" id="{5E019A43-87F6-8779-C96C-BEBA282479EC}"/>
              </a:ext>
            </a:extLst>
          </p:cNvPr>
          <p:cNvSpPr txBox="1">
            <a:spLocks/>
          </p:cNvSpPr>
          <p:nvPr/>
        </p:nvSpPr>
        <p:spPr>
          <a:xfrm>
            <a:off x="6551480" y="1364039"/>
            <a:ext cx="360828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5 minutes</a:t>
            </a:r>
          </a:p>
        </p:txBody>
      </p:sp>
    </p:spTree>
    <p:extLst>
      <p:ext uri="{BB962C8B-B14F-4D97-AF65-F5344CB8AC3E}">
        <p14:creationId xmlns:p14="http://schemas.microsoft.com/office/powerpoint/2010/main" val="3880534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2A453-98DB-3723-B12D-887DA12279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51688C-EB58-3EE1-AD78-B90D9049BA73}"/>
              </a:ext>
            </a:extLst>
          </p:cNvPr>
          <p:cNvSpPr>
            <a:spLocks noGrp="1"/>
          </p:cNvSpPr>
          <p:nvPr>
            <p:ph type="title"/>
          </p:nvPr>
        </p:nvSpPr>
        <p:spPr/>
        <p:txBody>
          <a:bodyPr/>
          <a:lstStyle/>
          <a:p>
            <a:r>
              <a:rPr lang="en-US">
                <a:latin typeface="+mj-lt"/>
              </a:rPr>
              <a:t>Social Media Strategies </a:t>
            </a:r>
            <a:br>
              <a:rPr lang="en-US">
                <a:latin typeface="+mj-lt"/>
              </a:rPr>
            </a:br>
            <a:r>
              <a:rPr lang="en-US">
                <a:latin typeface="+mj-lt"/>
              </a:rPr>
              <a:t>for Trustees</a:t>
            </a:r>
          </a:p>
        </p:txBody>
      </p:sp>
    </p:spTree>
    <p:extLst>
      <p:ext uri="{BB962C8B-B14F-4D97-AF65-F5344CB8AC3E}">
        <p14:creationId xmlns:p14="http://schemas.microsoft.com/office/powerpoint/2010/main" val="2302315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1BCF6-6AC1-600C-12F3-E8FE7BC79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588A0C-DA91-CE43-6052-E880795B2E8E}"/>
              </a:ext>
            </a:extLst>
          </p:cNvPr>
          <p:cNvSpPr>
            <a:spLocks noGrp="1"/>
          </p:cNvSpPr>
          <p:nvPr>
            <p:ph type="title"/>
          </p:nvPr>
        </p:nvSpPr>
        <p:spPr>
          <a:xfrm>
            <a:off x="266205" y="377555"/>
            <a:ext cx="12630404" cy="1325563"/>
          </a:xfrm>
        </p:spPr>
        <p:txBody>
          <a:bodyPr>
            <a:noAutofit/>
          </a:bodyPr>
          <a:lstStyle/>
          <a:p>
            <a:r>
              <a:rPr lang="en-US"/>
              <a:t>Social Media Strategies</a:t>
            </a:r>
          </a:p>
        </p:txBody>
      </p:sp>
      <p:graphicFrame>
        <p:nvGraphicFramePr>
          <p:cNvPr id="3" name="Diagram 2">
            <a:extLst>
              <a:ext uri="{FF2B5EF4-FFF2-40B4-BE49-F238E27FC236}">
                <a16:creationId xmlns:a16="http://schemas.microsoft.com/office/drawing/2014/main" id="{39BD178F-467E-BBEB-624D-0061E5EB9C34}"/>
              </a:ext>
            </a:extLst>
          </p:cNvPr>
          <p:cNvGraphicFramePr/>
          <p:nvPr>
            <p:extLst>
              <p:ext uri="{D42A27DB-BD31-4B8C-83A1-F6EECF244321}">
                <p14:modId xmlns:p14="http://schemas.microsoft.com/office/powerpoint/2010/main" val="681069399"/>
              </p:ext>
            </p:extLst>
          </p:nvPr>
        </p:nvGraphicFramePr>
        <p:xfrm>
          <a:off x="2922814" y="1504647"/>
          <a:ext cx="6346371" cy="4230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6A89C8E8-BBC8-EF4C-3864-1726C045CEC8}"/>
              </a:ext>
            </a:extLst>
          </p:cNvPr>
          <p:cNvSpPr txBox="1"/>
          <p:nvPr/>
        </p:nvSpPr>
        <p:spPr>
          <a:xfrm>
            <a:off x="2851564" y="1504647"/>
            <a:ext cx="564253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FFFF"/>
                </a:solidFill>
                <a:effectLst/>
                <a:uLnTx/>
                <a:uFillTx/>
                <a:latin typeface="Verdana Pro Black" panose="020F0502020204030204" pitchFamily="34" charset="0"/>
                <a:ea typeface="+mn-ea"/>
                <a:cs typeface="+mn-cs"/>
              </a:rPr>
              <a:t>1</a:t>
            </a:r>
          </a:p>
        </p:txBody>
      </p:sp>
      <p:sp>
        <p:nvSpPr>
          <p:cNvPr id="5" name="TextBox 4">
            <a:extLst>
              <a:ext uri="{FF2B5EF4-FFF2-40B4-BE49-F238E27FC236}">
                <a16:creationId xmlns:a16="http://schemas.microsoft.com/office/drawing/2014/main" id="{E4BB520A-3C07-5087-3292-C693A17F66E5}"/>
              </a:ext>
            </a:extLst>
          </p:cNvPr>
          <p:cNvSpPr txBox="1"/>
          <p:nvPr/>
        </p:nvSpPr>
        <p:spPr>
          <a:xfrm>
            <a:off x="6199025" y="1516521"/>
            <a:ext cx="564253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FFFF"/>
                </a:solidFill>
                <a:effectLst/>
                <a:uLnTx/>
                <a:uFillTx/>
                <a:latin typeface="Verdana Pro Black" panose="020F0502020204030204" pitchFamily="34" charset="0"/>
                <a:ea typeface="+mn-ea"/>
                <a:cs typeface="+mn-cs"/>
              </a:rPr>
              <a:t>2</a:t>
            </a:r>
          </a:p>
        </p:txBody>
      </p:sp>
      <p:sp>
        <p:nvSpPr>
          <p:cNvPr id="6" name="TextBox 5">
            <a:extLst>
              <a:ext uri="{FF2B5EF4-FFF2-40B4-BE49-F238E27FC236}">
                <a16:creationId xmlns:a16="http://schemas.microsoft.com/office/drawing/2014/main" id="{66F643DE-8C3B-CCD4-4186-80ED87A1E668}"/>
              </a:ext>
            </a:extLst>
          </p:cNvPr>
          <p:cNvSpPr txBox="1"/>
          <p:nvPr/>
        </p:nvSpPr>
        <p:spPr>
          <a:xfrm>
            <a:off x="4600798" y="3631979"/>
            <a:ext cx="82259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FFFF"/>
                </a:solidFill>
                <a:effectLst/>
                <a:uLnTx/>
                <a:uFillTx/>
                <a:latin typeface="Verdana Pro Black" panose="020F0502020204030204" pitchFamily="34" charset="0"/>
                <a:ea typeface="+mn-ea"/>
                <a:cs typeface="+mn-cs"/>
              </a:rPr>
              <a:t>3</a:t>
            </a:r>
          </a:p>
        </p:txBody>
      </p:sp>
    </p:spTree>
    <p:extLst>
      <p:ext uri="{BB962C8B-B14F-4D97-AF65-F5344CB8AC3E}">
        <p14:creationId xmlns:p14="http://schemas.microsoft.com/office/powerpoint/2010/main" val="1887177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520C9-D37A-4DC1-E96E-1FBAC96C58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D9B39-0B02-AD16-F05C-E464B1FD5A0C}"/>
              </a:ext>
            </a:extLst>
          </p:cNvPr>
          <p:cNvSpPr>
            <a:spLocks noGrp="1"/>
          </p:cNvSpPr>
          <p:nvPr>
            <p:ph type="title"/>
          </p:nvPr>
        </p:nvSpPr>
        <p:spPr>
          <a:xfrm>
            <a:off x="282115" y="777199"/>
            <a:ext cx="10977880" cy="799696"/>
          </a:xfrm>
        </p:spPr>
        <p:txBody>
          <a:bodyPr>
            <a:normAutofit/>
          </a:bodyPr>
          <a:lstStyle/>
          <a:p>
            <a:r>
              <a:rPr lang="en-US">
                <a:latin typeface="+mj-lt"/>
              </a:rPr>
              <a:t>Regularly Engage with Your Followers</a:t>
            </a:r>
          </a:p>
        </p:txBody>
      </p:sp>
      <p:sp>
        <p:nvSpPr>
          <p:cNvPr id="19" name="TextBox 10">
            <a:extLst>
              <a:ext uri="{FF2B5EF4-FFF2-40B4-BE49-F238E27FC236}">
                <a16:creationId xmlns:a16="http://schemas.microsoft.com/office/drawing/2014/main" id="{E85BECF3-DD7D-88F9-27EE-E914B18EF648}"/>
              </a:ext>
            </a:extLst>
          </p:cNvPr>
          <p:cNvSpPr txBox="1"/>
          <p:nvPr/>
        </p:nvSpPr>
        <p:spPr>
          <a:xfrm>
            <a:off x="2220685" y="2246784"/>
            <a:ext cx="8229600" cy="461665"/>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Build community connections</a:t>
            </a:r>
          </a:p>
        </p:txBody>
      </p:sp>
      <p:sp>
        <p:nvSpPr>
          <p:cNvPr id="20" name="TextBox 10">
            <a:extLst>
              <a:ext uri="{FF2B5EF4-FFF2-40B4-BE49-F238E27FC236}">
                <a16:creationId xmlns:a16="http://schemas.microsoft.com/office/drawing/2014/main" id="{9388B3F4-91B3-F78B-A749-D5FF93182A3F}"/>
              </a:ext>
            </a:extLst>
          </p:cNvPr>
          <p:cNvSpPr txBox="1"/>
          <p:nvPr/>
        </p:nvSpPr>
        <p:spPr>
          <a:xfrm>
            <a:off x="2220685" y="3132547"/>
            <a:ext cx="7614430" cy="923330"/>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a:solidFill>
                  <a:srgbClr val="113058"/>
                </a:solidFill>
                <a:latin typeface="Arial" panose="020B0604020202020204" pitchFamily="34" charset="0"/>
                <a:cs typeface="Arial" panose="020B0604020202020204" pitchFamily="34" charset="0"/>
              </a:rPr>
              <a:t>Remember, you don’t have to respond in the moment</a:t>
            </a:r>
            <a:endPar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endParaRPr>
          </a:p>
        </p:txBody>
      </p:sp>
      <p:sp>
        <p:nvSpPr>
          <p:cNvPr id="25" name="TextBox 10">
            <a:extLst>
              <a:ext uri="{FF2B5EF4-FFF2-40B4-BE49-F238E27FC236}">
                <a16:creationId xmlns:a16="http://schemas.microsoft.com/office/drawing/2014/main" id="{0A6C28C2-5C4C-F566-D546-FE88785D7450}"/>
              </a:ext>
            </a:extLst>
          </p:cNvPr>
          <p:cNvSpPr txBox="1"/>
          <p:nvPr/>
        </p:nvSpPr>
        <p:spPr>
          <a:xfrm>
            <a:off x="2220685" y="5055103"/>
            <a:ext cx="959539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a:solidFill>
                  <a:srgbClr val="113058"/>
                </a:solidFill>
                <a:latin typeface="Arial" panose="020B0604020202020204" pitchFamily="34" charset="0"/>
                <a:cs typeface="Arial" panose="020B0604020202020204" pitchFamily="34" charset="0"/>
              </a:rPr>
              <a:t>Share district stories and updates often</a:t>
            </a:r>
            <a:endPar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endParaRPr>
          </a:p>
        </p:txBody>
      </p:sp>
      <p:sp>
        <p:nvSpPr>
          <p:cNvPr id="26" name="TextBox 10">
            <a:extLst>
              <a:ext uri="{FF2B5EF4-FFF2-40B4-BE49-F238E27FC236}">
                <a16:creationId xmlns:a16="http://schemas.microsoft.com/office/drawing/2014/main" id="{59E2F8D6-DDEE-030E-E330-6C64E23E0017}"/>
              </a:ext>
            </a:extLst>
          </p:cNvPr>
          <p:cNvSpPr txBox="1"/>
          <p:nvPr/>
        </p:nvSpPr>
        <p:spPr>
          <a:xfrm>
            <a:off x="2166509" y="4221231"/>
            <a:ext cx="7858981" cy="923330"/>
          </a:xfrm>
          <a:prstGeom prst="rect">
            <a:avLst/>
          </a:prstGeom>
        </p:spPr>
        <p:txBody>
          <a:bodyPr wrap="square" lIns="0" tIns="0" rIns="0" bIns="0" rtlCol="0" anchor="t">
            <a:spAutoFit/>
          </a:bodyPr>
          <a:lstStyle/>
          <a:p>
            <a:pPr>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People just want to be heard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endParaRPr>
          </a:p>
        </p:txBody>
      </p:sp>
      <p:grpSp>
        <p:nvGrpSpPr>
          <p:cNvPr id="3" name="Group 2">
            <a:extLst>
              <a:ext uri="{FF2B5EF4-FFF2-40B4-BE49-F238E27FC236}">
                <a16:creationId xmlns:a16="http://schemas.microsoft.com/office/drawing/2014/main" id="{0C60B6D1-F535-E4AB-ECE7-5CCEAC3DC8DD}"/>
              </a:ext>
            </a:extLst>
          </p:cNvPr>
          <p:cNvGrpSpPr/>
          <p:nvPr/>
        </p:nvGrpSpPr>
        <p:grpSpPr>
          <a:xfrm>
            <a:off x="1204852" y="2139045"/>
            <a:ext cx="603039" cy="603039"/>
            <a:chOff x="1204864" y="3127480"/>
            <a:chExt cx="603039" cy="603039"/>
          </a:xfrm>
        </p:grpSpPr>
        <p:pic>
          <p:nvPicPr>
            <p:cNvPr id="4" name="Picture 2">
              <a:extLst>
                <a:ext uri="{FF2B5EF4-FFF2-40B4-BE49-F238E27FC236}">
                  <a16:creationId xmlns:a16="http://schemas.microsoft.com/office/drawing/2014/main" id="{257AAE4B-D9BA-E714-3D89-5CB22BD4626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5" name="Graphic 4" descr="Checkmark with solid fill">
              <a:extLst>
                <a:ext uri="{FF2B5EF4-FFF2-40B4-BE49-F238E27FC236}">
                  <a16:creationId xmlns:a16="http://schemas.microsoft.com/office/drawing/2014/main" id="{EC85C566-7476-DA32-4761-F7D7B99FB4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6" name="Group 5">
            <a:extLst>
              <a:ext uri="{FF2B5EF4-FFF2-40B4-BE49-F238E27FC236}">
                <a16:creationId xmlns:a16="http://schemas.microsoft.com/office/drawing/2014/main" id="{38B779CC-6E6C-6FC4-B46C-45B4E5A4D523}"/>
              </a:ext>
            </a:extLst>
          </p:cNvPr>
          <p:cNvGrpSpPr/>
          <p:nvPr/>
        </p:nvGrpSpPr>
        <p:grpSpPr>
          <a:xfrm>
            <a:off x="1204852" y="3039597"/>
            <a:ext cx="603039" cy="603039"/>
            <a:chOff x="1204864" y="3127480"/>
            <a:chExt cx="603039" cy="603039"/>
          </a:xfrm>
        </p:grpSpPr>
        <p:pic>
          <p:nvPicPr>
            <p:cNvPr id="7" name="Picture 2">
              <a:extLst>
                <a:ext uri="{FF2B5EF4-FFF2-40B4-BE49-F238E27FC236}">
                  <a16:creationId xmlns:a16="http://schemas.microsoft.com/office/drawing/2014/main" id="{689B19F0-CEC1-F764-72C8-594FCB8C280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8" name="Graphic 7" descr="Checkmark with solid fill">
              <a:extLst>
                <a:ext uri="{FF2B5EF4-FFF2-40B4-BE49-F238E27FC236}">
                  <a16:creationId xmlns:a16="http://schemas.microsoft.com/office/drawing/2014/main" id="{46573F33-A81F-9BF1-5FE6-67F7C16442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9" name="Group 8">
            <a:extLst>
              <a:ext uri="{FF2B5EF4-FFF2-40B4-BE49-F238E27FC236}">
                <a16:creationId xmlns:a16="http://schemas.microsoft.com/office/drawing/2014/main" id="{7D5980F3-388E-72EB-CC0B-0E6B1BB42FE6}"/>
              </a:ext>
            </a:extLst>
          </p:cNvPr>
          <p:cNvGrpSpPr/>
          <p:nvPr/>
        </p:nvGrpSpPr>
        <p:grpSpPr>
          <a:xfrm>
            <a:off x="1233295" y="4018310"/>
            <a:ext cx="603039" cy="603039"/>
            <a:chOff x="1204864" y="3127480"/>
            <a:chExt cx="603039" cy="603039"/>
          </a:xfrm>
        </p:grpSpPr>
        <p:pic>
          <p:nvPicPr>
            <p:cNvPr id="10" name="Picture 2">
              <a:extLst>
                <a:ext uri="{FF2B5EF4-FFF2-40B4-BE49-F238E27FC236}">
                  <a16:creationId xmlns:a16="http://schemas.microsoft.com/office/drawing/2014/main" id="{4BBDBA06-5880-BBFB-7A4D-E5D74DDE5B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1" name="Graphic 10" descr="Checkmark with solid fill">
              <a:extLst>
                <a:ext uri="{FF2B5EF4-FFF2-40B4-BE49-F238E27FC236}">
                  <a16:creationId xmlns:a16="http://schemas.microsoft.com/office/drawing/2014/main" id="{29E3DA3A-1C9A-6D21-BB9E-8A92B4C4E1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12" name="Group 11">
            <a:extLst>
              <a:ext uri="{FF2B5EF4-FFF2-40B4-BE49-F238E27FC236}">
                <a16:creationId xmlns:a16="http://schemas.microsoft.com/office/drawing/2014/main" id="{C0105F95-2BC2-06DE-4560-F37AEF41E62E}"/>
              </a:ext>
            </a:extLst>
          </p:cNvPr>
          <p:cNvGrpSpPr/>
          <p:nvPr/>
        </p:nvGrpSpPr>
        <p:grpSpPr>
          <a:xfrm>
            <a:off x="1233295" y="4913729"/>
            <a:ext cx="603039" cy="603039"/>
            <a:chOff x="1204864" y="3127480"/>
            <a:chExt cx="603039" cy="603039"/>
          </a:xfrm>
        </p:grpSpPr>
        <p:pic>
          <p:nvPicPr>
            <p:cNvPr id="13" name="Picture 2">
              <a:extLst>
                <a:ext uri="{FF2B5EF4-FFF2-40B4-BE49-F238E27FC236}">
                  <a16:creationId xmlns:a16="http://schemas.microsoft.com/office/drawing/2014/main" id="{F59F7F1A-4755-C09D-50AB-B7532A8256E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5" name="Graphic 14" descr="Checkmark with solid fill">
              <a:extLst>
                <a:ext uri="{FF2B5EF4-FFF2-40B4-BE49-F238E27FC236}">
                  <a16:creationId xmlns:a16="http://schemas.microsoft.com/office/drawing/2014/main" id="{5C7ECE04-9163-80A3-D6A9-FAD5388DFD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sp>
        <p:nvSpPr>
          <p:cNvPr id="14" name="TextBox 13">
            <a:extLst>
              <a:ext uri="{FF2B5EF4-FFF2-40B4-BE49-F238E27FC236}">
                <a16:creationId xmlns:a16="http://schemas.microsoft.com/office/drawing/2014/main" id="{9812C8ED-7049-73FE-6A04-C4541553CC8A}"/>
              </a:ext>
            </a:extLst>
          </p:cNvPr>
          <p:cNvSpPr txBox="1"/>
          <p:nvPr/>
        </p:nvSpPr>
        <p:spPr>
          <a:xfrm>
            <a:off x="10888602" y="-169405"/>
            <a:ext cx="742786" cy="20159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0" b="0" i="0" u="none" strike="noStrike" kern="1200" cap="none" spc="0" normalizeH="0" baseline="0" noProof="0">
                <a:ln>
                  <a:noFill/>
                </a:ln>
                <a:solidFill>
                  <a:srgbClr val="FFFFFF"/>
                </a:solidFill>
                <a:effectLst/>
                <a:uLnTx/>
                <a:uFillTx/>
                <a:latin typeface="Verdana Pro Black" panose="020F0502020204030204" pitchFamily="34" charset="0"/>
                <a:ea typeface="+mn-ea"/>
                <a:cs typeface="+mn-cs"/>
              </a:rPr>
              <a:t>1</a:t>
            </a:r>
          </a:p>
        </p:txBody>
      </p:sp>
    </p:spTree>
    <p:extLst>
      <p:ext uri="{BB962C8B-B14F-4D97-AF65-F5344CB8AC3E}">
        <p14:creationId xmlns:p14="http://schemas.microsoft.com/office/powerpoint/2010/main" val="3560591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4A45B-CC74-2DD4-6550-72D5B7AA11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607507-1909-E29B-4233-1DAECAEF6B4E}"/>
              </a:ext>
            </a:extLst>
          </p:cNvPr>
          <p:cNvSpPr>
            <a:spLocks noGrp="1"/>
          </p:cNvSpPr>
          <p:nvPr>
            <p:ph type="title"/>
          </p:nvPr>
        </p:nvSpPr>
        <p:spPr>
          <a:xfrm>
            <a:off x="282115" y="777199"/>
            <a:ext cx="10977880" cy="799696"/>
          </a:xfrm>
        </p:spPr>
        <p:txBody>
          <a:bodyPr>
            <a:normAutofit/>
          </a:bodyPr>
          <a:lstStyle/>
          <a:p>
            <a:r>
              <a:rPr lang="en-US">
                <a:latin typeface="+mj-lt"/>
              </a:rPr>
              <a:t>Celebrate District Successes</a:t>
            </a:r>
          </a:p>
        </p:txBody>
      </p:sp>
      <p:sp>
        <p:nvSpPr>
          <p:cNvPr id="19" name="TextBox 10">
            <a:extLst>
              <a:ext uri="{FF2B5EF4-FFF2-40B4-BE49-F238E27FC236}">
                <a16:creationId xmlns:a16="http://schemas.microsoft.com/office/drawing/2014/main" id="{DE6D8CD3-5524-5130-88AC-281512E7C7C6}"/>
              </a:ext>
            </a:extLst>
          </p:cNvPr>
          <p:cNvSpPr txBox="1"/>
          <p:nvPr/>
        </p:nvSpPr>
        <p:spPr>
          <a:xfrm>
            <a:off x="2231317" y="2562302"/>
            <a:ext cx="8229600" cy="461665"/>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Build positive school culture</a:t>
            </a:r>
          </a:p>
        </p:txBody>
      </p:sp>
      <p:sp>
        <p:nvSpPr>
          <p:cNvPr id="20" name="TextBox 10">
            <a:extLst>
              <a:ext uri="{FF2B5EF4-FFF2-40B4-BE49-F238E27FC236}">
                <a16:creationId xmlns:a16="http://schemas.microsoft.com/office/drawing/2014/main" id="{E1C2DFED-8ADC-9A24-4242-60B025227AA2}"/>
              </a:ext>
            </a:extLst>
          </p:cNvPr>
          <p:cNvSpPr txBox="1"/>
          <p:nvPr/>
        </p:nvSpPr>
        <p:spPr>
          <a:xfrm>
            <a:off x="2231317" y="3414430"/>
            <a:ext cx="7614430"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a:solidFill>
                  <a:srgbClr val="113058"/>
                </a:solidFill>
                <a:latin typeface="Arial" panose="020B0604020202020204" pitchFamily="34" charset="0"/>
                <a:cs typeface="Arial" panose="020B0604020202020204" pitchFamily="34" charset="0"/>
              </a:rPr>
              <a:t>“Why we do what we do” type of stories</a:t>
            </a:r>
            <a:endPar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endParaRPr>
          </a:p>
        </p:txBody>
      </p:sp>
      <p:sp>
        <p:nvSpPr>
          <p:cNvPr id="25" name="TextBox 10">
            <a:extLst>
              <a:ext uri="{FF2B5EF4-FFF2-40B4-BE49-F238E27FC236}">
                <a16:creationId xmlns:a16="http://schemas.microsoft.com/office/drawing/2014/main" id="{E3162D8E-1616-7ACC-9D8C-072765C56F6D}"/>
              </a:ext>
            </a:extLst>
          </p:cNvPr>
          <p:cNvSpPr txBox="1"/>
          <p:nvPr/>
        </p:nvSpPr>
        <p:spPr>
          <a:xfrm>
            <a:off x="2231318" y="4300193"/>
            <a:ext cx="959539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a:solidFill>
                  <a:srgbClr val="113058"/>
                </a:solidFill>
                <a:latin typeface="Arial" panose="020B0604020202020204" pitchFamily="34" charset="0"/>
                <a:cs typeface="Arial" panose="020B0604020202020204" pitchFamily="34" charset="0"/>
              </a:rPr>
              <a:t>Keep the focus on the students</a:t>
            </a:r>
            <a:endPar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endParaRPr>
          </a:p>
        </p:txBody>
      </p:sp>
      <p:grpSp>
        <p:nvGrpSpPr>
          <p:cNvPr id="3" name="Group 2">
            <a:extLst>
              <a:ext uri="{FF2B5EF4-FFF2-40B4-BE49-F238E27FC236}">
                <a16:creationId xmlns:a16="http://schemas.microsoft.com/office/drawing/2014/main" id="{291A4CF8-71E7-EF99-EC09-B21F2A08CAF5}"/>
              </a:ext>
            </a:extLst>
          </p:cNvPr>
          <p:cNvGrpSpPr/>
          <p:nvPr/>
        </p:nvGrpSpPr>
        <p:grpSpPr>
          <a:xfrm>
            <a:off x="1215484" y="2420928"/>
            <a:ext cx="603039" cy="603039"/>
            <a:chOff x="1204864" y="3127480"/>
            <a:chExt cx="603039" cy="603039"/>
          </a:xfrm>
        </p:grpSpPr>
        <p:pic>
          <p:nvPicPr>
            <p:cNvPr id="4" name="Picture 2">
              <a:extLst>
                <a:ext uri="{FF2B5EF4-FFF2-40B4-BE49-F238E27FC236}">
                  <a16:creationId xmlns:a16="http://schemas.microsoft.com/office/drawing/2014/main" id="{C4766CF1-776C-813E-4BFE-CD52DB1778A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04864" y="3127480"/>
              <a:ext cx="603039" cy="603039"/>
            </a:xfrm>
            <a:prstGeom prst="rect">
              <a:avLst/>
            </a:prstGeom>
          </p:spPr>
        </p:pic>
        <p:pic>
          <p:nvPicPr>
            <p:cNvPr id="5" name="Graphic 4" descr="Checkmark with solid fill">
              <a:extLst>
                <a:ext uri="{FF2B5EF4-FFF2-40B4-BE49-F238E27FC236}">
                  <a16:creationId xmlns:a16="http://schemas.microsoft.com/office/drawing/2014/main" id="{63A3F668-CA75-A450-79F1-1C1AA33EA1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03374" y="3220430"/>
              <a:ext cx="406015" cy="406015"/>
            </a:xfrm>
            <a:prstGeom prst="rect">
              <a:avLst/>
            </a:prstGeom>
          </p:spPr>
        </p:pic>
      </p:grpSp>
      <p:grpSp>
        <p:nvGrpSpPr>
          <p:cNvPr id="6" name="Group 5">
            <a:extLst>
              <a:ext uri="{FF2B5EF4-FFF2-40B4-BE49-F238E27FC236}">
                <a16:creationId xmlns:a16="http://schemas.microsoft.com/office/drawing/2014/main" id="{1E80B959-90B5-55FA-ABA5-5EC9F6161A6D}"/>
              </a:ext>
            </a:extLst>
          </p:cNvPr>
          <p:cNvGrpSpPr/>
          <p:nvPr/>
        </p:nvGrpSpPr>
        <p:grpSpPr>
          <a:xfrm>
            <a:off x="1215484" y="3321480"/>
            <a:ext cx="603039" cy="603039"/>
            <a:chOff x="1204864" y="3127480"/>
            <a:chExt cx="603039" cy="603039"/>
          </a:xfrm>
        </p:grpSpPr>
        <p:pic>
          <p:nvPicPr>
            <p:cNvPr id="7" name="Picture 2">
              <a:extLst>
                <a:ext uri="{FF2B5EF4-FFF2-40B4-BE49-F238E27FC236}">
                  <a16:creationId xmlns:a16="http://schemas.microsoft.com/office/drawing/2014/main" id="{108B5DBC-B77A-218E-08BF-31BFECF7398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04864" y="3127480"/>
              <a:ext cx="603039" cy="603039"/>
            </a:xfrm>
            <a:prstGeom prst="rect">
              <a:avLst/>
            </a:prstGeom>
          </p:spPr>
        </p:pic>
        <p:pic>
          <p:nvPicPr>
            <p:cNvPr id="8" name="Graphic 7" descr="Checkmark with solid fill">
              <a:extLst>
                <a:ext uri="{FF2B5EF4-FFF2-40B4-BE49-F238E27FC236}">
                  <a16:creationId xmlns:a16="http://schemas.microsoft.com/office/drawing/2014/main" id="{C833869D-66F8-0F47-66AE-2A597D9AE9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03374" y="3220430"/>
              <a:ext cx="406015" cy="406015"/>
            </a:xfrm>
            <a:prstGeom prst="rect">
              <a:avLst/>
            </a:prstGeom>
          </p:spPr>
        </p:pic>
      </p:grpSp>
      <p:grpSp>
        <p:nvGrpSpPr>
          <p:cNvPr id="9" name="Group 8">
            <a:extLst>
              <a:ext uri="{FF2B5EF4-FFF2-40B4-BE49-F238E27FC236}">
                <a16:creationId xmlns:a16="http://schemas.microsoft.com/office/drawing/2014/main" id="{90D82D42-1B9D-5363-C17F-CD30AF89BAFD}"/>
              </a:ext>
            </a:extLst>
          </p:cNvPr>
          <p:cNvGrpSpPr/>
          <p:nvPr/>
        </p:nvGrpSpPr>
        <p:grpSpPr>
          <a:xfrm>
            <a:off x="1243927" y="4300193"/>
            <a:ext cx="603039" cy="603039"/>
            <a:chOff x="1204864" y="3127480"/>
            <a:chExt cx="603039" cy="603039"/>
          </a:xfrm>
        </p:grpSpPr>
        <p:pic>
          <p:nvPicPr>
            <p:cNvPr id="10" name="Picture 2">
              <a:extLst>
                <a:ext uri="{FF2B5EF4-FFF2-40B4-BE49-F238E27FC236}">
                  <a16:creationId xmlns:a16="http://schemas.microsoft.com/office/drawing/2014/main" id="{E8D0F68F-1FD1-E6F8-B26D-5BB61851223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04864" y="3127480"/>
              <a:ext cx="603039" cy="603039"/>
            </a:xfrm>
            <a:prstGeom prst="rect">
              <a:avLst/>
            </a:prstGeom>
          </p:spPr>
        </p:pic>
        <p:pic>
          <p:nvPicPr>
            <p:cNvPr id="11" name="Graphic 10" descr="Checkmark with solid fill">
              <a:extLst>
                <a:ext uri="{FF2B5EF4-FFF2-40B4-BE49-F238E27FC236}">
                  <a16:creationId xmlns:a16="http://schemas.microsoft.com/office/drawing/2014/main" id="{4CDF39BC-0C76-C293-E3C5-9D220F664E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03374" y="3220430"/>
              <a:ext cx="406015" cy="406015"/>
            </a:xfrm>
            <a:prstGeom prst="rect">
              <a:avLst/>
            </a:prstGeom>
          </p:spPr>
        </p:pic>
      </p:grpSp>
      <p:sp>
        <p:nvSpPr>
          <p:cNvPr id="14" name="TextBox 13">
            <a:extLst>
              <a:ext uri="{FF2B5EF4-FFF2-40B4-BE49-F238E27FC236}">
                <a16:creationId xmlns:a16="http://schemas.microsoft.com/office/drawing/2014/main" id="{D2DE991F-DC05-CCAF-F28D-40A569B88BA8}"/>
              </a:ext>
            </a:extLst>
          </p:cNvPr>
          <p:cNvSpPr txBox="1"/>
          <p:nvPr/>
        </p:nvSpPr>
        <p:spPr>
          <a:xfrm>
            <a:off x="10888602" y="-169405"/>
            <a:ext cx="742786" cy="20159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500">
                <a:solidFill>
                  <a:srgbClr val="FFFFFF"/>
                </a:solidFill>
                <a:latin typeface="Verdana Pro Black" panose="020F0502020204030204" pitchFamily="34" charset="0"/>
              </a:rPr>
              <a:t>2</a:t>
            </a:r>
            <a:endParaRPr kumimoji="0" lang="en-US" sz="12500" b="0" i="0" u="none" strike="noStrike" kern="1200" cap="none" spc="0" normalizeH="0" baseline="0" noProof="0">
              <a:ln>
                <a:noFill/>
              </a:ln>
              <a:solidFill>
                <a:srgbClr val="FFFFFF"/>
              </a:solidFill>
              <a:effectLst/>
              <a:uLnTx/>
              <a:uFillTx/>
              <a:latin typeface="Verdana Pro Black" panose="020F0502020204030204" pitchFamily="34" charset="0"/>
              <a:ea typeface="+mn-ea"/>
              <a:cs typeface="+mn-cs"/>
            </a:endParaRPr>
          </a:p>
        </p:txBody>
      </p:sp>
    </p:spTree>
    <p:extLst>
      <p:ext uri="{BB962C8B-B14F-4D97-AF65-F5344CB8AC3E}">
        <p14:creationId xmlns:p14="http://schemas.microsoft.com/office/powerpoint/2010/main" val="1235217405"/>
      </p:ext>
    </p:extLst>
  </p:cSld>
  <p:clrMapOvr>
    <a:masterClrMapping/>
  </p:clrMapOvr>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45400-2D0F-763C-EC80-FD8889F3B6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7D95B7-C16C-C948-5A59-F5CFACE62BBB}"/>
              </a:ext>
            </a:extLst>
          </p:cNvPr>
          <p:cNvSpPr>
            <a:spLocks noGrp="1"/>
          </p:cNvSpPr>
          <p:nvPr>
            <p:ph type="title"/>
          </p:nvPr>
        </p:nvSpPr>
        <p:spPr>
          <a:xfrm>
            <a:off x="282115" y="777199"/>
            <a:ext cx="10977880" cy="799696"/>
          </a:xfrm>
        </p:spPr>
        <p:txBody>
          <a:bodyPr>
            <a:normAutofit/>
          </a:bodyPr>
          <a:lstStyle/>
          <a:p>
            <a:r>
              <a:rPr lang="en-US">
                <a:latin typeface="+mj-lt"/>
              </a:rPr>
              <a:t>Inspire Engagement and Support </a:t>
            </a:r>
          </a:p>
        </p:txBody>
      </p:sp>
      <p:sp>
        <p:nvSpPr>
          <p:cNvPr id="19" name="TextBox 10">
            <a:extLst>
              <a:ext uri="{FF2B5EF4-FFF2-40B4-BE49-F238E27FC236}">
                <a16:creationId xmlns:a16="http://schemas.microsoft.com/office/drawing/2014/main" id="{0AC31C0D-8A5A-F5F6-CF8E-510A0803EDD0}"/>
              </a:ext>
            </a:extLst>
          </p:cNvPr>
          <p:cNvSpPr txBox="1"/>
          <p:nvPr/>
        </p:nvSpPr>
        <p:spPr>
          <a:xfrm>
            <a:off x="2220685" y="2280419"/>
            <a:ext cx="8229600" cy="461665"/>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Reinforce your district’s mission and goals</a:t>
            </a:r>
          </a:p>
        </p:txBody>
      </p:sp>
      <p:sp>
        <p:nvSpPr>
          <p:cNvPr id="20" name="TextBox 10">
            <a:extLst>
              <a:ext uri="{FF2B5EF4-FFF2-40B4-BE49-F238E27FC236}">
                <a16:creationId xmlns:a16="http://schemas.microsoft.com/office/drawing/2014/main" id="{0B7EBA62-E9BB-AA90-D9FB-1FCE85480CA0}"/>
              </a:ext>
            </a:extLst>
          </p:cNvPr>
          <p:cNvSpPr txBox="1"/>
          <p:nvPr/>
        </p:nvSpPr>
        <p:spPr>
          <a:xfrm>
            <a:off x="2220685" y="3132547"/>
            <a:ext cx="7614430"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a:solidFill>
                  <a:srgbClr val="113058"/>
                </a:solidFill>
                <a:latin typeface="Arial" panose="020B0604020202020204" pitchFamily="34" charset="0"/>
                <a:cs typeface="Arial" panose="020B0604020202020204" pitchFamily="34" charset="0"/>
              </a:rPr>
              <a:t>Followers will become invested</a:t>
            </a:r>
            <a:endPar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endParaRPr>
          </a:p>
        </p:txBody>
      </p:sp>
      <p:sp>
        <p:nvSpPr>
          <p:cNvPr id="25" name="TextBox 10">
            <a:extLst>
              <a:ext uri="{FF2B5EF4-FFF2-40B4-BE49-F238E27FC236}">
                <a16:creationId xmlns:a16="http://schemas.microsoft.com/office/drawing/2014/main" id="{7D8549FC-FC8F-F1B4-2FDD-3147218634C2}"/>
              </a:ext>
            </a:extLst>
          </p:cNvPr>
          <p:cNvSpPr txBox="1"/>
          <p:nvPr/>
        </p:nvSpPr>
        <p:spPr>
          <a:xfrm>
            <a:off x="2220686" y="4018310"/>
            <a:ext cx="959539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a:solidFill>
                  <a:srgbClr val="113058"/>
                </a:solidFill>
                <a:latin typeface="Arial" panose="020B0604020202020204" pitchFamily="34" charset="0"/>
                <a:cs typeface="Arial" panose="020B0604020202020204" pitchFamily="34" charset="0"/>
              </a:rPr>
              <a:t>Shows you’re involved</a:t>
            </a:r>
            <a:endPar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endParaRPr>
          </a:p>
        </p:txBody>
      </p:sp>
      <p:sp>
        <p:nvSpPr>
          <p:cNvPr id="26" name="TextBox 10">
            <a:extLst>
              <a:ext uri="{FF2B5EF4-FFF2-40B4-BE49-F238E27FC236}">
                <a16:creationId xmlns:a16="http://schemas.microsoft.com/office/drawing/2014/main" id="{4901CFA2-62B3-83B6-8B3A-43EA59C3EB9F}"/>
              </a:ext>
            </a:extLst>
          </p:cNvPr>
          <p:cNvSpPr txBox="1"/>
          <p:nvPr/>
        </p:nvSpPr>
        <p:spPr>
          <a:xfrm>
            <a:off x="2220685" y="4990480"/>
            <a:ext cx="7858981" cy="923330"/>
          </a:xfrm>
          <a:prstGeom prst="rect">
            <a:avLst/>
          </a:prstGeom>
        </p:spPr>
        <p:txBody>
          <a:bodyPr wrap="square" lIns="0" tIns="0" rIns="0" bIns="0" rtlCol="0" anchor="t">
            <a:spAutoFit/>
          </a:bodyPr>
          <a:lstStyle/>
          <a:p>
            <a:pPr>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Seek stories beyond your own social channels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endParaRPr>
          </a:p>
        </p:txBody>
      </p:sp>
      <p:grpSp>
        <p:nvGrpSpPr>
          <p:cNvPr id="3" name="Group 2">
            <a:extLst>
              <a:ext uri="{FF2B5EF4-FFF2-40B4-BE49-F238E27FC236}">
                <a16:creationId xmlns:a16="http://schemas.microsoft.com/office/drawing/2014/main" id="{CB3DE789-3958-4286-F3B1-1EA8D81E2C0F}"/>
              </a:ext>
            </a:extLst>
          </p:cNvPr>
          <p:cNvGrpSpPr/>
          <p:nvPr/>
        </p:nvGrpSpPr>
        <p:grpSpPr>
          <a:xfrm>
            <a:off x="1204852" y="2139045"/>
            <a:ext cx="603039" cy="603039"/>
            <a:chOff x="1204864" y="3127480"/>
            <a:chExt cx="603039" cy="603039"/>
          </a:xfrm>
        </p:grpSpPr>
        <p:pic>
          <p:nvPicPr>
            <p:cNvPr id="4" name="Picture 2">
              <a:extLst>
                <a:ext uri="{FF2B5EF4-FFF2-40B4-BE49-F238E27FC236}">
                  <a16:creationId xmlns:a16="http://schemas.microsoft.com/office/drawing/2014/main" id="{B3CA46A5-8FAE-8FAE-248B-5D040BAA73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5" name="Graphic 4" descr="Checkmark with solid fill">
              <a:extLst>
                <a:ext uri="{FF2B5EF4-FFF2-40B4-BE49-F238E27FC236}">
                  <a16:creationId xmlns:a16="http://schemas.microsoft.com/office/drawing/2014/main" id="{23A5083E-1150-8E7B-CC52-F006FD7F1B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6" name="Group 5">
            <a:extLst>
              <a:ext uri="{FF2B5EF4-FFF2-40B4-BE49-F238E27FC236}">
                <a16:creationId xmlns:a16="http://schemas.microsoft.com/office/drawing/2014/main" id="{38910D3C-FD7E-A9C7-BB1D-908A6B71EA7B}"/>
              </a:ext>
            </a:extLst>
          </p:cNvPr>
          <p:cNvGrpSpPr/>
          <p:nvPr/>
        </p:nvGrpSpPr>
        <p:grpSpPr>
          <a:xfrm>
            <a:off x="1204852" y="3039597"/>
            <a:ext cx="603039" cy="603039"/>
            <a:chOff x="1204864" y="3127480"/>
            <a:chExt cx="603039" cy="603039"/>
          </a:xfrm>
        </p:grpSpPr>
        <p:pic>
          <p:nvPicPr>
            <p:cNvPr id="7" name="Picture 2">
              <a:extLst>
                <a:ext uri="{FF2B5EF4-FFF2-40B4-BE49-F238E27FC236}">
                  <a16:creationId xmlns:a16="http://schemas.microsoft.com/office/drawing/2014/main" id="{656A14EF-FD8B-3BB1-1E39-19F6CBDFC5E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8" name="Graphic 7" descr="Checkmark with solid fill">
              <a:extLst>
                <a:ext uri="{FF2B5EF4-FFF2-40B4-BE49-F238E27FC236}">
                  <a16:creationId xmlns:a16="http://schemas.microsoft.com/office/drawing/2014/main" id="{0635F781-0796-EA57-1C73-219EEB7338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9" name="Group 8">
            <a:extLst>
              <a:ext uri="{FF2B5EF4-FFF2-40B4-BE49-F238E27FC236}">
                <a16:creationId xmlns:a16="http://schemas.microsoft.com/office/drawing/2014/main" id="{3840B39B-459A-7D45-9424-047427E4A520}"/>
              </a:ext>
            </a:extLst>
          </p:cNvPr>
          <p:cNvGrpSpPr/>
          <p:nvPr/>
        </p:nvGrpSpPr>
        <p:grpSpPr>
          <a:xfrm>
            <a:off x="1233295" y="4018310"/>
            <a:ext cx="603039" cy="603039"/>
            <a:chOff x="1204864" y="3127480"/>
            <a:chExt cx="603039" cy="603039"/>
          </a:xfrm>
        </p:grpSpPr>
        <p:pic>
          <p:nvPicPr>
            <p:cNvPr id="10" name="Picture 2">
              <a:extLst>
                <a:ext uri="{FF2B5EF4-FFF2-40B4-BE49-F238E27FC236}">
                  <a16:creationId xmlns:a16="http://schemas.microsoft.com/office/drawing/2014/main" id="{8F3FC6ED-7CAB-E8CB-C2B7-3558DADFA0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1" name="Graphic 10" descr="Checkmark with solid fill">
              <a:extLst>
                <a:ext uri="{FF2B5EF4-FFF2-40B4-BE49-F238E27FC236}">
                  <a16:creationId xmlns:a16="http://schemas.microsoft.com/office/drawing/2014/main" id="{96B8D09E-1784-8A85-027E-750381716F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12" name="Group 11">
            <a:extLst>
              <a:ext uri="{FF2B5EF4-FFF2-40B4-BE49-F238E27FC236}">
                <a16:creationId xmlns:a16="http://schemas.microsoft.com/office/drawing/2014/main" id="{60C5D11A-E12B-B9E7-7CF6-3C0AC8403D65}"/>
              </a:ext>
            </a:extLst>
          </p:cNvPr>
          <p:cNvGrpSpPr/>
          <p:nvPr/>
        </p:nvGrpSpPr>
        <p:grpSpPr>
          <a:xfrm>
            <a:off x="1233295" y="4913729"/>
            <a:ext cx="603039" cy="603039"/>
            <a:chOff x="1204864" y="3127480"/>
            <a:chExt cx="603039" cy="603039"/>
          </a:xfrm>
        </p:grpSpPr>
        <p:pic>
          <p:nvPicPr>
            <p:cNvPr id="13" name="Picture 2">
              <a:extLst>
                <a:ext uri="{FF2B5EF4-FFF2-40B4-BE49-F238E27FC236}">
                  <a16:creationId xmlns:a16="http://schemas.microsoft.com/office/drawing/2014/main" id="{580784AE-DB66-19D3-5BA7-16C992996CF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5" name="Graphic 14" descr="Checkmark with solid fill">
              <a:extLst>
                <a:ext uri="{FF2B5EF4-FFF2-40B4-BE49-F238E27FC236}">
                  <a16:creationId xmlns:a16="http://schemas.microsoft.com/office/drawing/2014/main" id="{1B252992-0EDD-9803-DF0E-62DA26B62B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sp>
        <p:nvSpPr>
          <p:cNvPr id="14" name="TextBox 13">
            <a:extLst>
              <a:ext uri="{FF2B5EF4-FFF2-40B4-BE49-F238E27FC236}">
                <a16:creationId xmlns:a16="http://schemas.microsoft.com/office/drawing/2014/main" id="{A8DFA033-9150-E04C-C546-1678AB73EDDA}"/>
              </a:ext>
            </a:extLst>
          </p:cNvPr>
          <p:cNvSpPr txBox="1"/>
          <p:nvPr/>
        </p:nvSpPr>
        <p:spPr>
          <a:xfrm>
            <a:off x="10888602" y="-169405"/>
            <a:ext cx="742786" cy="20159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0" b="0" i="0" u="none" strike="noStrike" kern="1200" cap="none" spc="0" normalizeH="0" baseline="0" noProof="0">
                <a:ln>
                  <a:noFill/>
                </a:ln>
                <a:solidFill>
                  <a:srgbClr val="FFFFFF"/>
                </a:solidFill>
                <a:effectLst/>
                <a:uLnTx/>
                <a:uFillTx/>
                <a:latin typeface="Verdana Pro Black" panose="020F0502020204030204" pitchFamily="34" charset="0"/>
                <a:ea typeface="+mn-ea"/>
                <a:cs typeface="+mn-cs"/>
              </a:rPr>
              <a:t>3</a:t>
            </a:r>
          </a:p>
        </p:txBody>
      </p:sp>
    </p:spTree>
    <p:extLst>
      <p:ext uri="{BB962C8B-B14F-4D97-AF65-F5344CB8AC3E}">
        <p14:creationId xmlns:p14="http://schemas.microsoft.com/office/powerpoint/2010/main" val="1484750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B90C6-1C68-C597-D130-DE093BFF6992}"/>
            </a:ext>
          </a:extLst>
        </p:cNvPr>
        <p:cNvGrpSpPr/>
        <p:nvPr/>
      </p:nvGrpSpPr>
      <p:grpSpPr>
        <a:xfrm>
          <a:off x="0" y="0"/>
          <a:ext cx="0" cy="0"/>
          <a:chOff x="0" y="0"/>
          <a:chExt cx="0" cy="0"/>
        </a:xfrm>
      </p:grpSpPr>
      <p:pic>
        <p:nvPicPr>
          <p:cNvPr id="4" name="Picture 3" descr="A collage of people holding a plaque&#10;&#10;AI-generated content may be incorrect.">
            <a:extLst>
              <a:ext uri="{FF2B5EF4-FFF2-40B4-BE49-F238E27FC236}">
                <a16:creationId xmlns:a16="http://schemas.microsoft.com/office/drawing/2014/main" id="{F53144CE-3829-9624-2B78-790F4BDA2F9A}"/>
              </a:ext>
            </a:extLst>
          </p:cNvPr>
          <p:cNvPicPr>
            <a:picLocks noChangeAspect="1"/>
          </p:cNvPicPr>
          <p:nvPr/>
        </p:nvPicPr>
        <p:blipFill>
          <a:blip r:embed="rId3"/>
          <a:stretch>
            <a:fillRect/>
          </a:stretch>
        </p:blipFill>
        <p:spPr>
          <a:xfrm>
            <a:off x="4163625" y="173754"/>
            <a:ext cx="3864750" cy="5624860"/>
          </a:xfrm>
          <a:prstGeom prst="rect">
            <a:avLst/>
          </a:prstGeom>
        </p:spPr>
      </p:pic>
    </p:spTree>
    <p:extLst>
      <p:ext uri="{BB962C8B-B14F-4D97-AF65-F5344CB8AC3E}">
        <p14:creationId xmlns:p14="http://schemas.microsoft.com/office/powerpoint/2010/main" val="1857749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2549F-426D-31E7-197E-9B1B061C801A}"/>
            </a:ext>
          </a:extLst>
        </p:cNvPr>
        <p:cNvGrpSpPr/>
        <p:nvPr/>
      </p:nvGrpSpPr>
      <p:grpSpPr>
        <a:xfrm>
          <a:off x="0" y="0"/>
          <a:ext cx="0" cy="0"/>
          <a:chOff x="0" y="0"/>
          <a:chExt cx="0" cy="0"/>
        </a:xfrm>
      </p:grpSpPr>
      <p:pic>
        <p:nvPicPr>
          <p:cNvPr id="2" name="Picture 1" descr="A collage of people in a swimming pool&#10;&#10;AI-generated content may be incorrect.">
            <a:extLst>
              <a:ext uri="{FF2B5EF4-FFF2-40B4-BE49-F238E27FC236}">
                <a16:creationId xmlns:a16="http://schemas.microsoft.com/office/drawing/2014/main" id="{1AED12ED-4785-551C-7CAD-2D798FA192D2}"/>
              </a:ext>
            </a:extLst>
          </p:cNvPr>
          <p:cNvPicPr>
            <a:picLocks noChangeAspect="1"/>
          </p:cNvPicPr>
          <p:nvPr/>
        </p:nvPicPr>
        <p:blipFill>
          <a:blip r:embed="rId3"/>
          <a:stretch>
            <a:fillRect/>
          </a:stretch>
        </p:blipFill>
        <p:spPr>
          <a:xfrm>
            <a:off x="3839015" y="101488"/>
            <a:ext cx="4513969" cy="5675202"/>
          </a:xfrm>
          <a:prstGeom prst="rect">
            <a:avLst/>
          </a:prstGeom>
        </p:spPr>
      </p:pic>
    </p:spTree>
    <p:extLst>
      <p:ext uri="{BB962C8B-B14F-4D97-AF65-F5344CB8AC3E}">
        <p14:creationId xmlns:p14="http://schemas.microsoft.com/office/powerpoint/2010/main" val="197565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93257-FD90-A618-95B3-C712EFC7F2DA}"/>
            </a:ext>
          </a:extLst>
        </p:cNvPr>
        <p:cNvGrpSpPr/>
        <p:nvPr/>
      </p:nvGrpSpPr>
      <p:grpSpPr>
        <a:xfrm>
          <a:off x="0" y="0"/>
          <a:ext cx="0" cy="0"/>
          <a:chOff x="0" y="0"/>
          <a:chExt cx="0" cy="0"/>
        </a:xfrm>
      </p:grpSpPr>
      <p:pic>
        <p:nvPicPr>
          <p:cNvPr id="3" name="Picture 2" descr="A close-up of a school closure notice&#10;&#10;AI-generated content may be incorrect.">
            <a:extLst>
              <a:ext uri="{FF2B5EF4-FFF2-40B4-BE49-F238E27FC236}">
                <a16:creationId xmlns:a16="http://schemas.microsoft.com/office/drawing/2014/main" id="{674DC024-31D5-E140-D80B-79AE4AE5F833}"/>
              </a:ext>
            </a:extLst>
          </p:cNvPr>
          <p:cNvPicPr>
            <a:picLocks noChangeAspect="1"/>
          </p:cNvPicPr>
          <p:nvPr/>
        </p:nvPicPr>
        <p:blipFill>
          <a:blip r:embed="rId3"/>
          <a:stretch>
            <a:fillRect/>
          </a:stretch>
        </p:blipFill>
        <p:spPr>
          <a:xfrm>
            <a:off x="4096744" y="129903"/>
            <a:ext cx="3998511" cy="5712160"/>
          </a:xfrm>
          <a:prstGeom prst="rect">
            <a:avLst/>
          </a:prstGeom>
        </p:spPr>
      </p:pic>
    </p:spTree>
    <p:extLst>
      <p:ext uri="{BB962C8B-B14F-4D97-AF65-F5344CB8AC3E}">
        <p14:creationId xmlns:p14="http://schemas.microsoft.com/office/powerpoint/2010/main" val="2813860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CCFFE-6528-4688-2656-00C17068D00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2C54C43-8731-0C52-7AD2-A5839769D7BF}"/>
              </a:ext>
            </a:extLst>
          </p:cNvPr>
          <p:cNvSpPr/>
          <p:nvPr/>
        </p:nvSpPr>
        <p:spPr>
          <a:xfrm>
            <a:off x="304507" y="366363"/>
            <a:ext cx="11582986" cy="52506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 name="Picture 4">
            <a:extLst>
              <a:ext uri="{FF2B5EF4-FFF2-40B4-BE49-F238E27FC236}">
                <a16:creationId xmlns:a16="http://schemas.microsoft.com/office/drawing/2014/main" id="{0D0A5152-E60A-21BA-9E03-FB7B35248F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975" y="178783"/>
            <a:ext cx="4776234" cy="3476704"/>
          </a:xfrm>
          <a:prstGeom prst="rect">
            <a:avLst/>
          </a:prstGeom>
        </p:spPr>
      </p:pic>
      <p:sp>
        <p:nvSpPr>
          <p:cNvPr id="2" name="Title 1">
            <a:extLst>
              <a:ext uri="{FF2B5EF4-FFF2-40B4-BE49-F238E27FC236}">
                <a16:creationId xmlns:a16="http://schemas.microsoft.com/office/drawing/2014/main" id="{81A562C6-A0DB-DAC2-7E0A-E1B56A1DFF34}"/>
              </a:ext>
            </a:extLst>
          </p:cNvPr>
          <p:cNvSpPr>
            <a:spLocks noGrp="1"/>
          </p:cNvSpPr>
          <p:nvPr>
            <p:ph type="title"/>
          </p:nvPr>
        </p:nvSpPr>
        <p:spPr>
          <a:xfrm>
            <a:off x="5197385" y="3338967"/>
            <a:ext cx="6504757" cy="1325563"/>
          </a:xfrm>
        </p:spPr>
        <p:txBody>
          <a:bodyPr>
            <a:noAutofit/>
          </a:bodyPr>
          <a:lstStyle/>
          <a:p>
            <a:r>
              <a:rPr lang="en-US" sz="2800" b="0">
                <a:solidFill>
                  <a:schemeClr val="tx1"/>
                </a:solidFill>
              </a:rPr>
              <a:t>A natural disaster just happened in your community. How would you help support communications in your district?</a:t>
            </a:r>
          </a:p>
        </p:txBody>
      </p:sp>
      <p:sp>
        <p:nvSpPr>
          <p:cNvPr id="5" name="Title 1">
            <a:extLst>
              <a:ext uri="{FF2B5EF4-FFF2-40B4-BE49-F238E27FC236}">
                <a16:creationId xmlns:a16="http://schemas.microsoft.com/office/drawing/2014/main" id="{1BB7A613-F91C-2AA4-C6B1-A8C02240F3C2}"/>
              </a:ext>
            </a:extLst>
          </p:cNvPr>
          <p:cNvSpPr txBox="1">
            <a:spLocks/>
          </p:cNvSpPr>
          <p:nvPr/>
        </p:nvSpPr>
        <p:spPr>
          <a:xfrm rot="20958552">
            <a:off x="-660598" y="918169"/>
            <a:ext cx="607314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Discussion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Time</a:t>
            </a:r>
          </a:p>
        </p:txBody>
      </p:sp>
      <p:sp>
        <p:nvSpPr>
          <p:cNvPr id="7" name="Rectangle 6">
            <a:extLst>
              <a:ext uri="{FF2B5EF4-FFF2-40B4-BE49-F238E27FC236}">
                <a16:creationId xmlns:a16="http://schemas.microsoft.com/office/drawing/2014/main" id="{80C98CA1-DC53-630C-9A68-1599D796EF3E}"/>
              </a:ext>
            </a:extLst>
          </p:cNvPr>
          <p:cNvSpPr/>
          <p:nvPr/>
        </p:nvSpPr>
        <p:spPr>
          <a:xfrm>
            <a:off x="6551481" y="1658724"/>
            <a:ext cx="3634740" cy="72226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itle 1">
            <a:extLst>
              <a:ext uri="{FF2B5EF4-FFF2-40B4-BE49-F238E27FC236}">
                <a16:creationId xmlns:a16="http://schemas.microsoft.com/office/drawing/2014/main" id="{E4CBD3FB-CB0F-EDC3-30A5-3208F9EDB0C3}"/>
              </a:ext>
            </a:extLst>
          </p:cNvPr>
          <p:cNvSpPr txBox="1">
            <a:spLocks/>
          </p:cNvSpPr>
          <p:nvPr/>
        </p:nvSpPr>
        <p:spPr>
          <a:xfrm>
            <a:off x="6551480" y="1364039"/>
            <a:ext cx="360828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5 minutes</a:t>
            </a:r>
          </a:p>
        </p:txBody>
      </p:sp>
    </p:spTree>
    <p:extLst>
      <p:ext uri="{BB962C8B-B14F-4D97-AF65-F5344CB8AC3E}">
        <p14:creationId xmlns:p14="http://schemas.microsoft.com/office/powerpoint/2010/main" val="2729526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B6384-5258-4CBF-D3A1-6C0E018DCE6F}"/>
              </a:ext>
            </a:extLst>
          </p:cNvPr>
          <p:cNvSpPr>
            <a:spLocks noGrp="1"/>
          </p:cNvSpPr>
          <p:nvPr>
            <p:ph type="title"/>
          </p:nvPr>
        </p:nvSpPr>
        <p:spPr>
          <a:xfrm>
            <a:off x="838200" y="763396"/>
            <a:ext cx="11197856" cy="799696"/>
          </a:xfrm>
        </p:spPr>
        <p:txBody>
          <a:bodyPr>
            <a:normAutofit fontScale="90000"/>
          </a:bodyPr>
          <a:lstStyle/>
          <a:p>
            <a:r>
              <a:rPr lang="en-US">
                <a:latin typeface="Verdana"/>
                <a:ea typeface="Verdana"/>
              </a:rPr>
              <a:t>Poll: What's the communications </a:t>
            </a:r>
            <a:br>
              <a:rPr lang="en-US">
                <a:latin typeface="Verdana"/>
                <a:ea typeface="Verdana"/>
              </a:rPr>
            </a:br>
            <a:r>
              <a:rPr lang="en-US">
                <a:latin typeface="Verdana"/>
                <a:ea typeface="Verdana"/>
              </a:rPr>
              <a:t>situation ​in your district? </a:t>
            </a:r>
          </a:p>
        </p:txBody>
      </p:sp>
      <p:sp>
        <p:nvSpPr>
          <p:cNvPr id="4" name="TextBox 3">
            <a:extLst>
              <a:ext uri="{FF2B5EF4-FFF2-40B4-BE49-F238E27FC236}">
                <a16:creationId xmlns:a16="http://schemas.microsoft.com/office/drawing/2014/main" id="{D423049F-EA3E-2C66-161A-D6DF0286360F}"/>
              </a:ext>
            </a:extLst>
          </p:cNvPr>
          <p:cNvSpPr txBox="1"/>
          <p:nvPr/>
        </p:nvSpPr>
        <p:spPr>
          <a:xfrm>
            <a:off x="2027454" y="3641429"/>
            <a:ext cx="6117380" cy="553998"/>
          </a:xfrm>
          <a:prstGeom prst="rect">
            <a:avLst/>
          </a:prstGeom>
          <a:noFill/>
        </p:spPr>
        <p:txBody>
          <a:bodyPr wrap="square" rtlCol="0">
            <a:spAutoFit/>
          </a:bodyPr>
          <a:lstStyle/>
          <a:p>
            <a:r>
              <a:rPr lang="en-US" sz="3000"/>
              <a:t>One-person communications shop</a:t>
            </a:r>
          </a:p>
        </p:txBody>
      </p:sp>
      <p:sp>
        <p:nvSpPr>
          <p:cNvPr id="5" name="TextBox 4">
            <a:extLst>
              <a:ext uri="{FF2B5EF4-FFF2-40B4-BE49-F238E27FC236}">
                <a16:creationId xmlns:a16="http://schemas.microsoft.com/office/drawing/2014/main" id="{A5B63632-FE09-1CAB-CEA5-DB4129C351B4}"/>
              </a:ext>
            </a:extLst>
          </p:cNvPr>
          <p:cNvSpPr txBox="1"/>
          <p:nvPr/>
        </p:nvSpPr>
        <p:spPr>
          <a:xfrm>
            <a:off x="2027454" y="4763554"/>
            <a:ext cx="4039888" cy="553998"/>
          </a:xfrm>
          <a:prstGeom prst="rect">
            <a:avLst/>
          </a:prstGeom>
          <a:noFill/>
        </p:spPr>
        <p:txBody>
          <a:bodyPr wrap="square" rtlCol="0">
            <a:spAutoFit/>
          </a:bodyPr>
          <a:lstStyle/>
          <a:p>
            <a:r>
              <a:rPr lang="en-US" sz="3000"/>
              <a:t>Communications team</a:t>
            </a:r>
          </a:p>
        </p:txBody>
      </p:sp>
      <p:sp>
        <p:nvSpPr>
          <p:cNvPr id="6" name="TextBox 5">
            <a:extLst>
              <a:ext uri="{FF2B5EF4-FFF2-40B4-BE49-F238E27FC236}">
                <a16:creationId xmlns:a16="http://schemas.microsoft.com/office/drawing/2014/main" id="{9EA8D36A-1C49-30EC-21E1-DD1C057330A7}"/>
              </a:ext>
            </a:extLst>
          </p:cNvPr>
          <p:cNvSpPr txBox="1"/>
          <p:nvPr/>
        </p:nvSpPr>
        <p:spPr>
          <a:xfrm>
            <a:off x="2027454" y="2487405"/>
            <a:ext cx="5642531" cy="553998"/>
          </a:xfrm>
          <a:prstGeom prst="rect">
            <a:avLst/>
          </a:prstGeom>
          <a:noFill/>
        </p:spPr>
        <p:txBody>
          <a:bodyPr wrap="square" rtlCol="0">
            <a:spAutoFit/>
          </a:bodyPr>
          <a:lstStyle/>
          <a:p>
            <a:r>
              <a:rPr lang="en-US" sz="3000"/>
              <a:t>No communications department</a:t>
            </a:r>
          </a:p>
        </p:txBody>
      </p:sp>
      <p:grpSp>
        <p:nvGrpSpPr>
          <p:cNvPr id="3" name="Group 2">
            <a:extLst>
              <a:ext uri="{FF2B5EF4-FFF2-40B4-BE49-F238E27FC236}">
                <a16:creationId xmlns:a16="http://schemas.microsoft.com/office/drawing/2014/main" id="{FB791BDE-B0E7-DD95-DFFB-BBFC2414FD85}"/>
              </a:ext>
            </a:extLst>
          </p:cNvPr>
          <p:cNvGrpSpPr/>
          <p:nvPr/>
        </p:nvGrpSpPr>
        <p:grpSpPr>
          <a:xfrm>
            <a:off x="1236749" y="2447495"/>
            <a:ext cx="603039" cy="603039"/>
            <a:chOff x="1204864" y="3127480"/>
            <a:chExt cx="603039" cy="603039"/>
          </a:xfrm>
        </p:grpSpPr>
        <p:pic>
          <p:nvPicPr>
            <p:cNvPr id="7" name="Picture 2">
              <a:extLst>
                <a:ext uri="{FF2B5EF4-FFF2-40B4-BE49-F238E27FC236}">
                  <a16:creationId xmlns:a16="http://schemas.microsoft.com/office/drawing/2014/main" id="{73E08EB0-2EA0-605E-419D-03FB8E2CB8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8" name="Graphic 7" descr="Checkmark with solid fill">
              <a:extLst>
                <a:ext uri="{FF2B5EF4-FFF2-40B4-BE49-F238E27FC236}">
                  <a16:creationId xmlns:a16="http://schemas.microsoft.com/office/drawing/2014/main" id="{99830CAC-C074-7A9D-3617-C303AF248E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9" name="Group 8">
            <a:extLst>
              <a:ext uri="{FF2B5EF4-FFF2-40B4-BE49-F238E27FC236}">
                <a16:creationId xmlns:a16="http://schemas.microsoft.com/office/drawing/2014/main" id="{4DEA1A89-DF5E-40C9-B162-EDFEBCEB4822}"/>
              </a:ext>
            </a:extLst>
          </p:cNvPr>
          <p:cNvGrpSpPr/>
          <p:nvPr/>
        </p:nvGrpSpPr>
        <p:grpSpPr>
          <a:xfrm>
            <a:off x="1236749" y="3610618"/>
            <a:ext cx="603039" cy="603039"/>
            <a:chOff x="1204864" y="3127480"/>
            <a:chExt cx="603039" cy="603039"/>
          </a:xfrm>
        </p:grpSpPr>
        <p:pic>
          <p:nvPicPr>
            <p:cNvPr id="10" name="Picture 2">
              <a:extLst>
                <a:ext uri="{FF2B5EF4-FFF2-40B4-BE49-F238E27FC236}">
                  <a16:creationId xmlns:a16="http://schemas.microsoft.com/office/drawing/2014/main" id="{4A749FFF-C02F-A390-8F97-76D9AD35FCF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1" name="Graphic 10" descr="Checkmark with solid fill">
              <a:extLst>
                <a:ext uri="{FF2B5EF4-FFF2-40B4-BE49-F238E27FC236}">
                  <a16:creationId xmlns:a16="http://schemas.microsoft.com/office/drawing/2014/main" id="{96A0FBE4-BCBC-A73D-7655-FA7027F80A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12" name="Group 11">
            <a:extLst>
              <a:ext uri="{FF2B5EF4-FFF2-40B4-BE49-F238E27FC236}">
                <a16:creationId xmlns:a16="http://schemas.microsoft.com/office/drawing/2014/main" id="{21061FD8-AB7A-CFF2-2000-9EF7E133C2A0}"/>
              </a:ext>
            </a:extLst>
          </p:cNvPr>
          <p:cNvGrpSpPr/>
          <p:nvPr/>
        </p:nvGrpSpPr>
        <p:grpSpPr>
          <a:xfrm>
            <a:off x="1236749" y="4723644"/>
            <a:ext cx="603039" cy="603039"/>
            <a:chOff x="1204864" y="3127480"/>
            <a:chExt cx="603039" cy="603039"/>
          </a:xfrm>
        </p:grpSpPr>
        <p:pic>
          <p:nvPicPr>
            <p:cNvPr id="13" name="Picture 2">
              <a:extLst>
                <a:ext uri="{FF2B5EF4-FFF2-40B4-BE49-F238E27FC236}">
                  <a16:creationId xmlns:a16="http://schemas.microsoft.com/office/drawing/2014/main" id="{7A31FEF2-821D-6DD2-B83F-B9D0D943D3C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4" name="Graphic 13" descr="Checkmark with solid fill">
              <a:extLst>
                <a:ext uri="{FF2B5EF4-FFF2-40B4-BE49-F238E27FC236}">
                  <a16:creationId xmlns:a16="http://schemas.microsoft.com/office/drawing/2014/main" id="{1444DA95-1704-D9B2-811E-A4A5CF986F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spTree>
    <p:extLst>
      <p:ext uri="{BB962C8B-B14F-4D97-AF65-F5344CB8AC3E}">
        <p14:creationId xmlns:p14="http://schemas.microsoft.com/office/powerpoint/2010/main" val="1079909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04812-8028-65A2-4CF1-7BCCE738AE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E8E36E-ADA3-8427-170C-FA917521BC29}"/>
              </a:ext>
            </a:extLst>
          </p:cNvPr>
          <p:cNvSpPr>
            <a:spLocks noGrp="1"/>
          </p:cNvSpPr>
          <p:nvPr>
            <p:ph type="title"/>
          </p:nvPr>
        </p:nvSpPr>
        <p:spPr/>
        <p:txBody>
          <a:bodyPr/>
          <a:lstStyle/>
          <a:p>
            <a:r>
              <a:rPr lang="en-US">
                <a:latin typeface="+mj-lt"/>
              </a:rPr>
              <a:t>Social Media Guidelines for Trustees</a:t>
            </a:r>
          </a:p>
        </p:txBody>
      </p:sp>
      <p:pic>
        <p:nvPicPr>
          <p:cNvPr id="4" name="Picture 3" descr="A qr code with a white background&#10;&#10;AI-generated content may be incorrect.">
            <a:extLst>
              <a:ext uri="{FF2B5EF4-FFF2-40B4-BE49-F238E27FC236}">
                <a16:creationId xmlns:a16="http://schemas.microsoft.com/office/drawing/2014/main" id="{AEF9E535-0727-244F-310E-377B8E6EB91D}"/>
              </a:ext>
            </a:extLst>
          </p:cNvPr>
          <p:cNvPicPr>
            <a:picLocks noChangeAspect="1"/>
          </p:cNvPicPr>
          <p:nvPr/>
        </p:nvPicPr>
        <p:blipFill>
          <a:blip r:embed="rId3"/>
          <a:stretch>
            <a:fillRect/>
          </a:stretch>
        </p:blipFill>
        <p:spPr>
          <a:xfrm>
            <a:off x="4158343" y="1717917"/>
            <a:ext cx="3875314" cy="3875314"/>
          </a:xfrm>
          <a:prstGeom prst="rect">
            <a:avLst/>
          </a:prstGeom>
        </p:spPr>
      </p:pic>
    </p:spTree>
    <p:extLst>
      <p:ext uri="{BB962C8B-B14F-4D97-AF65-F5344CB8AC3E}">
        <p14:creationId xmlns:p14="http://schemas.microsoft.com/office/powerpoint/2010/main" val="544389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hands on top of each other&#10;&#10;AI-generated content may be incorrect.">
            <a:extLst>
              <a:ext uri="{FF2B5EF4-FFF2-40B4-BE49-F238E27FC236}">
                <a16:creationId xmlns:a16="http://schemas.microsoft.com/office/drawing/2014/main" id="{E1917179-D927-2A0D-F7E0-C319C5748DCA}"/>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5B7B265C-BC80-85D6-39C5-D5BDE80CC8AE}"/>
              </a:ext>
            </a:extLst>
          </p:cNvPr>
          <p:cNvSpPr txBox="1"/>
          <p:nvPr/>
        </p:nvSpPr>
        <p:spPr>
          <a:xfrm>
            <a:off x="0" y="2721938"/>
            <a:ext cx="12192000" cy="1246495"/>
          </a:xfrm>
          <a:prstGeom prst="rect">
            <a:avLst/>
          </a:prstGeom>
          <a:noFill/>
        </p:spPr>
        <p:txBody>
          <a:bodyPr wrap="square" rtlCol="0">
            <a:spAutoFit/>
          </a:bodyPr>
          <a:lstStyle/>
          <a:p>
            <a:pPr algn="ctr"/>
            <a:r>
              <a:rPr lang="en-US" sz="7500" b="1">
                <a:latin typeface="+mj-lt"/>
              </a:rPr>
              <a:t>Questions?</a:t>
            </a:r>
          </a:p>
        </p:txBody>
      </p:sp>
      <p:sp>
        <p:nvSpPr>
          <p:cNvPr id="9" name="TextBox 8">
            <a:extLst>
              <a:ext uri="{FF2B5EF4-FFF2-40B4-BE49-F238E27FC236}">
                <a16:creationId xmlns:a16="http://schemas.microsoft.com/office/drawing/2014/main" id="{77F55702-4D11-28E4-E04B-808D299A491F}"/>
              </a:ext>
            </a:extLst>
          </p:cNvPr>
          <p:cNvSpPr txBox="1"/>
          <p:nvPr/>
        </p:nvSpPr>
        <p:spPr>
          <a:xfrm>
            <a:off x="0" y="4710500"/>
            <a:ext cx="12192000" cy="1125629"/>
          </a:xfrm>
          <a:prstGeom prst="rect">
            <a:avLst/>
          </a:prstGeom>
          <a:noFill/>
        </p:spPr>
        <p:txBody>
          <a:bodyPr wrap="square" rtlCol="0">
            <a:spAutoFit/>
          </a:bodyPr>
          <a:lstStyle/>
          <a:p>
            <a:pPr algn="ctr">
              <a:lnSpc>
                <a:spcPct val="150000"/>
              </a:lnSpc>
            </a:pPr>
            <a:r>
              <a:rPr lang="en-US" sz="2400">
                <a:latin typeface="Verdana" panose="020B0604030504040204" pitchFamily="34" charset="0"/>
                <a:ea typeface="Verdana" panose="020B0604030504040204" pitchFamily="34" charset="0"/>
              </a:rPr>
              <a:t>Sara.Butler@tasb.org</a:t>
            </a:r>
          </a:p>
          <a:p>
            <a:pPr algn="ctr">
              <a:lnSpc>
                <a:spcPct val="150000"/>
              </a:lnSpc>
            </a:pPr>
            <a:r>
              <a:rPr lang="en-US" sz="2400">
                <a:latin typeface="Verdana" panose="020B0604030504040204" pitchFamily="34" charset="0"/>
                <a:ea typeface="Verdana" panose="020B0604030504040204" pitchFamily="34" charset="0"/>
              </a:rPr>
              <a:t>Brianna.Garcia@tasb.org</a:t>
            </a:r>
          </a:p>
        </p:txBody>
      </p:sp>
    </p:spTree>
    <p:extLst>
      <p:ext uri="{BB962C8B-B14F-4D97-AF65-F5344CB8AC3E}">
        <p14:creationId xmlns:p14="http://schemas.microsoft.com/office/powerpoint/2010/main" val="1278272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EA951C-9B07-3B4B-82DB-203B90598CC8}"/>
              </a:ext>
            </a:extLst>
          </p:cNvPr>
          <p:cNvSpPr>
            <a:spLocks noGrp="1"/>
          </p:cNvSpPr>
          <p:nvPr>
            <p:ph type="title" idx="4294967295"/>
          </p:nvPr>
        </p:nvSpPr>
        <p:spPr>
          <a:xfrm>
            <a:off x="483476" y="773274"/>
            <a:ext cx="5612524" cy="596950"/>
          </a:xfrm>
          <a:prstGeom prst="rect">
            <a:avLst/>
          </a:prstGeom>
        </p:spPr>
        <p:txBody>
          <a:bodyPr anchor="t"/>
          <a:lstStyle/>
          <a:p>
            <a:r>
              <a:rPr lang="en-US" sz="2000" dirty="0">
                <a:latin typeface="Verdana" panose="020B0604030504040204" pitchFamily="34" charset="0"/>
                <a:ea typeface="Verdana" panose="020B0604030504040204" pitchFamily="34" charset="0"/>
                <a:cs typeface="Verdana" panose="020B0604030504040204" pitchFamily="34" charset="0"/>
              </a:rPr>
              <a:t>Making Connections: Effective Communication Strategies for School Board Members</a:t>
            </a:r>
          </a:p>
        </p:txBody>
      </p:sp>
      <p:cxnSp>
        <p:nvCxnSpPr>
          <p:cNvPr id="4" name="Straight Connector 3">
            <a:extLst>
              <a:ext uri="{FF2B5EF4-FFF2-40B4-BE49-F238E27FC236}">
                <a16:creationId xmlns:a16="http://schemas.microsoft.com/office/drawing/2014/main" id="{2EA5263D-034F-B54B-B055-A49AAD235552}"/>
              </a:ext>
            </a:extLst>
          </p:cNvPr>
          <p:cNvCxnSpPr/>
          <p:nvPr/>
        </p:nvCxnSpPr>
        <p:spPr>
          <a:xfrm>
            <a:off x="476345" y="4168396"/>
            <a:ext cx="5612524" cy="0"/>
          </a:xfrm>
          <a:prstGeom prst="line">
            <a:avLst/>
          </a:prstGeom>
          <a:ln w="76200">
            <a:solidFill>
              <a:srgbClr val="007CC2"/>
            </a:solidFill>
          </a:ln>
        </p:spPr>
        <p:style>
          <a:lnRef idx="1">
            <a:schemeClr val="accent6"/>
          </a:lnRef>
          <a:fillRef idx="0">
            <a:schemeClr val="accent6"/>
          </a:fillRef>
          <a:effectRef idx="0">
            <a:schemeClr val="accent6"/>
          </a:effectRef>
          <a:fontRef idx="minor">
            <a:schemeClr val="tx1"/>
          </a:fontRef>
        </p:style>
      </p:cxnSp>
      <p:sp>
        <p:nvSpPr>
          <p:cNvPr id="5" name="Rectangle 4">
            <a:extLst>
              <a:ext uri="{FF2B5EF4-FFF2-40B4-BE49-F238E27FC236}">
                <a16:creationId xmlns:a16="http://schemas.microsoft.com/office/drawing/2014/main" id="{6033F3A8-8E9E-1749-B495-71D27046337D}"/>
              </a:ext>
            </a:extLst>
          </p:cNvPr>
          <p:cNvSpPr/>
          <p:nvPr/>
        </p:nvSpPr>
        <p:spPr>
          <a:xfrm>
            <a:off x="476345" y="4767594"/>
            <a:ext cx="5612523" cy="584775"/>
          </a:xfrm>
          <a:prstGeom prst="rect">
            <a:avLst/>
          </a:prstGeom>
        </p:spPr>
        <p:txBody>
          <a:bodyPr wrap="square">
            <a:spAutoFit/>
          </a:bodyPr>
          <a:lstStyle/>
          <a:p>
            <a:pPr marL="0" marR="0" lvl="0" indent="0" algn="ctr" defTabSz="54423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You must report credit within 24 hours.</a:t>
            </a:r>
          </a:p>
          <a:p>
            <a:pPr marL="0" marR="0" lvl="0" indent="0" algn="ctr" defTabSz="5442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Visit </a:t>
            </a:r>
            <a:r>
              <a:rPr kumimoji="0" lang="en-US" sz="14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tasb.org/</a:t>
            </a:r>
            <a:r>
              <a:rPr kumimoji="0" lang="en-US" sz="1400" b="1"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mycec</a:t>
            </a: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and log in using TASB login.</a:t>
            </a:r>
          </a:p>
        </p:txBody>
      </p:sp>
      <p:cxnSp>
        <p:nvCxnSpPr>
          <p:cNvPr id="2" name="Straight Connector 1">
            <a:extLst>
              <a:ext uri="{FF2B5EF4-FFF2-40B4-BE49-F238E27FC236}">
                <a16:creationId xmlns:a16="http://schemas.microsoft.com/office/drawing/2014/main" id="{229B2D1D-6289-B54F-73B7-009BF1AB3BA0}"/>
              </a:ext>
            </a:extLst>
          </p:cNvPr>
          <p:cNvCxnSpPr/>
          <p:nvPr/>
        </p:nvCxnSpPr>
        <p:spPr>
          <a:xfrm>
            <a:off x="476345" y="3110999"/>
            <a:ext cx="5612524" cy="0"/>
          </a:xfrm>
          <a:prstGeom prst="line">
            <a:avLst/>
          </a:prstGeom>
          <a:ln w="76200">
            <a:solidFill>
              <a:srgbClr val="007CC2"/>
            </a:solidFill>
          </a:ln>
        </p:spPr>
        <p:style>
          <a:lnRef idx="1">
            <a:schemeClr val="accent6"/>
          </a:lnRef>
          <a:fillRef idx="0">
            <a:schemeClr val="accent6"/>
          </a:fillRef>
          <a:effectRef idx="0">
            <a:schemeClr val="accent6"/>
          </a:effectRef>
          <a:fontRef idx="minor">
            <a:schemeClr val="tx1"/>
          </a:fontRef>
        </p:style>
      </p:cxnSp>
      <p:pic>
        <p:nvPicPr>
          <p:cNvPr id="3" name="Picture 2">
            <a:extLst>
              <a:ext uri="{FF2B5EF4-FFF2-40B4-BE49-F238E27FC236}">
                <a16:creationId xmlns:a16="http://schemas.microsoft.com/office/drawing/2014/main" id="{20B6D4A3-8819-4DCF-AEC3-E88E852B489A}"/>
              </a:ext>
            </a:extLst>
          </p:cNvPr>
          <p:cNvPicPr>
            <a:picLocks noChangeAspect="1"/>
          </p:cNvPicPr>
          <p:nvPr/>
        </p:nvPicPr>
        <p:blipFill>
          <a:blip r:embed="rId3"/>
          <a:stretch>
            <a:fillRect/>
          </a:stretch>
        </p:blipFill>
        <p:spPr>
          <a:xfrm>
            <a:off x="7089170" y="289869"/>
            <a:ext cx="4717464" cy="4717464"/>
          </a:xfrm>
          <a:prstGeom prst="rect">
            <a:avLst/>
          </a:prstGeom>
        </p:spPr>
      </p:pic>
      <p:sp>
        <p:nvSpPr>
          <p:cNvPr id="6" name="Title 6">
            <a:extLst>
              <a:ext uri="{FF2B5EF4-FFF2-40B4-BE49-F238E27FC236}">
                <a16:creationId xmlns:a16="http://schemas.microsoft.com/office/drawing/2014/main" id="{E1331C09-476A-91A7-2F71-2BB589478D88}"/>
              </a:ext>
            </a:extLst>
          </p:cNvPr>
          <p:cNvSpPr txBox="1">
            <a:spLocks/>
          </p:cNvSpPr>
          <p:nvPr/>
        </p:nvSpPr>
        <p:spPr>
          <a:xfrm>
            <a:off x="476345" y="3249411"/>
            <a:ext cx="5612524" cy="875771"/>
          </a:xfrm>
          <a:prstGeom prst="rect">
            <a:avLst/>
          </a:prstGeom>
        </p:spPr>
        <p:txBody>
          <a:bodyPr anchor="t"/>
          <a:lstStyle>
            <a:lvl1pPr algn="ctr" defTabSz="457189" rtl="0" eaLnBrk="1" latinLnBrk="0" hangingPunct="1">
              <a:spcBef>
                <a:spcPct val="0"/>
              </a:spcBef>
              <a:buNone/>
              <a:defRPr sz="4400" kern="1200">
                <a:solidFill>
                  <a:schemeClr val="tx1"/>
                </a:solidFill>
                <a:latin typeface="Century Gothic" panose="020B0502020202020204" pitchFamily="34" charset="0"/>
                <a:ea typeface="+mj-ea"/>
                <a:cs typeface="+mj-cs"/>
              </a:defRPr>
            </a:lvl1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CEC 5828</a:t>
            </a:r>
          </a:p>
        </p:txBody>
      </p:sp>
      <p:sp>
        <p:nvSpPr>
          <p:cNvPr id="9" name="Title 6">
            <a:extLst>
              <a:ext uri="{FF2B5EF4-FFF2-40B4-BE49-F238E27FC236}">
                <a16:creationId xmlns:a16="http://schemas.microsoft.com/office/drawing/2014/main" id="{857E56F1-3351-0A25-6CD1-2DED61706B98}"/>
              </a:ext>
            </a:extLst>
          </p:cNvPr>
          <p:cNvSpPr txBox="1">
            <a:spLocks/>
          </p:cNvSpPr>
          <p:nvPr/>
        </p:nvSpPr>
        <p:spPr>
          <a:xfrm>
            <a:off x="476345" y="416026"/>
            <a:ext cx="5612524" cy="304796"/>
          </a:xfrm>
          <a:prstGeom prst="rect">
            <a:avLst/>
          </a:prstGeom>
        </p:spPr>
        <p:txBody>
          <a:bodyPr anchor="t"/>
          <a:lstStyle>
            <a:lvl1pPr algn="ctr" defTabSz="457189" rtl="0" eaLnBrk="1" latinLnBrk="0" hangingPunct="1">
              <a:spcBef>
                <a:spcPct val="0"/>
              </a:spcBef>
              <a:buNone/>
              <a:defRPr sz="4400" kern="1200">
                <a:solidFill>
                  <a:schemeClr val="tx1"/>
                </a:solidFill>
                <a:latin typeface="Century Gothic" panose="020B0502020202020204" pitchFamily="34" charset="0"/>
                <a:ea typeface="+mj-ea"/>
                <a:cs typeface="+mj-cs"/>
              </a:defRPr>
            </a:lvl1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Spring Workshop - Canyon - 2025</a:t>
            </a:r>
          </a:p>
        </p:txBody>
      </p:sp>
      <p:sp>
        <p:nvSpPr>
          <p:cNvPr id="10" name="Title 6">
            <a:extLst>
              <a:ext uri="{FF2B5EF4-FFF2-40B4-BE49-F238E27FC236}">
                <a16:creationId xmlns:a16="http://schemas.microsoft.com/office/drawing/2014/main" id="{62F6961F-51A9-E2F6-EC36-578454C6ED01}"/>
              </a:ext>
            </a:extLst>
          </p:cNvPr>
          <p:cNvSpPr txBox="1">
            <a:spLocks/>
          </p:cNvSpPr>
          <p:nvPr/>
        </p:nvSpPr>
        <p:spPr>
          <a:xfrm>
            <a:off x="476344" y="1873885"/>
            <a:ext cx="5612524" cy="596950"/>
          </a:xfrm>
          <a:prstGeom prst="rect">
            <a:avLst/>
          </a:prstGeom>
        </p:spPr>
        <p:txBody>
          <a:bodyPr anchor="t"/>
          <a:lstStyle>
            <a:lvl1pPr algn="ctr" defTabSz="457189" rtl="0" eaLnBrk="1" latinLnBrk="0" hangingPunct="1">
              <a:spcBef>
                <a:spcPct val="0"/>
              </a:spcBef>
              <a:buNone/>
              <a:defRPr sz="4400" kern="1200">
                <a:solidFill>
                  <a:schemeClr val="tx1"/>
                </a:solidFill>
                <a:latin typeface="Century Gothic" panose="020B0502020202020204" pitchFamily="34" charset="0"/>
                <a:ea typeface="+mj-ea"/>
                <a:cs typeface="+mj-cs"/>
              </a:defRPr>
            </a:lvl1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5/21/2025</a:t>
            </a:r>
          </a:p>
        </p:txBody>
      </p:sp>
      <p:sp>
        <p:nvSpPr>
          <p:cNvPr id="11" name="Title 6">
            <a:extLst>
              <a:ext uri="{FF2B5EF4-FFF2-40B4-BE49-F238E27FC236}">
                <a16:creationId xmlns:a16="http://schemas.microsoft.com/office/drawing/2014/main" id="{915E43BD-0039-B165-0CBD-80E783579710}"/>
              </a:ext>
            </a:extLst>
          </p:cNvPr>
          <p:cNvSpPr txBox="1">
            <a:spLocks/>
          </p:cNvSpPr>
          <p:nvPr/>
        </p:nvSpPr>
        <p:spPr>
          <a:xfrm>
            <a:off x="476344" y="2470835"/>
            <a:ext cx="5612524" cy="596950"/>
          </a:xfrm>
          <a:prstGeom prst="rect">
            <a:avLst/>
          </a:prstGeom>
        </p:spPr>
        <p:txBody>
          <a:bodyPr anchor="t"/>
          <a:lstStyle>
            <a:lvl1pPr algn="ctr" defTabSz="457189" rtl="0" eaLnBrk="1" latinLnBrk="0" hangingPunct="1">
              <a:spcBef>
                <a:spcPct val="0"/>
              </a:spcBef>
              <a:buNone/>
              <a:defRPr sz="4400" kern="1200">
                <a:solidFill>
                  <a:schemeClr val="tx1"/>
                </a:solidFill>
                <a:latin typeface="Century Gothic" panose="020B0502020202020204" pitchFamily="34" charset="0"/>
                <a:ea typeface="+mj-ea"/>
                <a:cs typeface="+mj-cs"/>
              </a:defRPr>
            </a:lvl1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10:30 AM - 11:30 AM</a:t>
            </a:r>
          </a:p>
        </p:txBody>
      </p:sp>
    </p:spTree>
    <p:extLst>
      <p:ext uri="{BB962C8B-B14F-4D97-AF65-F5344CB8AC3E}">
        <p14:creationId xmlns:p14="http://schemas.microsoft.com/office/powerpoint/2010/main" val="1593392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EC7271E-6F4B-271B-DD7E-A9D7AFD662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D43D5E-5080-8D23-6354-EB1F7321C4D1}"/>
              </a:ext>
            </a:extLst>
          </p:cNvPr>
          <p:cNvSpPr>
            <a:spLocks noGrp="1"/>
          </p:cNvSpPr>
          <p:nvPr>
            <p:ph type="title"/>
          </p:nvPr>
        </p:nvSpPr>
        <p:spPr/>
        <p:txBody>
          <a:bodyPr>
            <a:normAutofit/>
          </a:bodyPr>
          <a:lstStyle/>
          <a:p>
            <a:r>
              <a:rPr lang="en-US">
                <a:latin typeface="+mj-lt"/>
              </a:rPr>
              <a:t>Three Areas of Focus in a Crisis</a:t>
            </a:r>
          </a:p>
        </p:txBody>
      </p:sp>
      <p:sp>
        <p:nvSpPr>
          <p:cNvPr id="3" name="Content Placeholder 2">
            <a:extLst>
              <a:ext uri="{FF2B5EF4-FFF2-40B4-BE49-F238E27FC236}">
                <a16:creationId xmlns:a16="http://schemas.microsoft.com/office/drawing/2014/main" id="{9DB25359-25A5-36FD-5CF5-1DC7025652DD}"/>
              </a:ext>
            </a:extLst>
          </p:cNvPr>
          <p:cNvSpPr>
            <a:spLocks noGrp="1"/>
          </p:cNvSpPr>
          <p:nvPr>
            <p:ph idx="1"/>
          </p:nvPr>
        </p:nvSpPr>
        <p:spPr/>
        <p:txBody>
          <a:bodyPr>
            <a:normAutofit/>
          </a:bodyPr>
          <a:lstStyle/>
          <a:p>
            <a:pPr marL="342900" marR="0" lvl="0" indent="-342900">
              <a:lnSpc>
                <a:spcPct val="115000"/>
              </a:lnSpc>
              <a:buFont typeface="+mj-lt"/>
              <a:buAutoNum type="arabicPeriod"/>
            </a:pPr>
            <a:r>
              <a:rPr lang="en-US" kern="100">
                <a:effectLst/>
                <a:latin typeface="Arial" panose="020B0604020202020204" pitchFamily="34" charset="0"/>
                <a:ea typeface="Aptos" panose="020B0004020202020204" pitchFamily="34" charset="0"/>
                <a:cs typeface="Arial" panose="020B0604020202020204" pitchFamily="34" charset="0"/>
              </a:rPr>
              <a:t>Amplify accurate information</a:t>
            </a:r>
          </a:p>
          <a:p>
            <a:pPr marL="342900" marR="0" lvl="0" indent="-342900">
              <a:lnSpc>
                <a:spcPct val="115000"/>
              </a:lnSpc>
              <a:buFont typeface="+mj-lt"/>
              <a:buAutoNum type="arabicPeriod"/>
            </a:pPr>
            <a:r>
              <a:rPr lang="en-US" kern="100">
                <a:effectLst/>
                <a:latin typeface="Arial" panose="020B0604020202020204" pitchFamily="34" charset="0"/>
                <a:ea typeface="Aptos" panose="020B0004020202020204" pitchFamily="34" charset="0"/>
                <a:cs typeface="Arial" panose="020B0604020202020204" pitchFamily="34" charset="0"/>
              </a:rPr>
              <a:t>Counter misinformation</a:t>
            </a:r>
          </a:p>
          <a:p>
            <a:pPr marL="342900" marR="0" lvl="0" indent="-342900">
              <a:lnSpc>
                <a:spcPct val="115000"/>
              </a:lnSpc>
              <a:buFont typeface="+mj-lt"/>
              <a:buAutoNum type="arabicPeriod"/>
            </a:pPr>
            <a:r>
              <a:rPr lang="en-US" kern="100">
                <a:effectLst/>
                <a:latin typeface="Arial" panose="020B0604020202020204" pitchFamily="34" charset="0"/>
                <a:ea typeface="Aptos" panose="020B0004020202020204" pitchFamily="34" charset="0"/>
                <a:cs typeface="Arial" panose="020B0604020202020204" pitchFamily="34" charset="0"/>
              </a:rPr>
              <a:t>Provide support and direction </a:t>
            </a:r>
          </a:p>
        </p:txBody>
      </p:sp>
    </p:spTree>
    <p:extLst>
      <p:ext uri="{BB962C8B-B14F-4D97-AF65-F5344CB8AC3E}">
        <p14:creationId xmlns:p14="http://schemas.microsoft.com/office/powerpoint/2010/main" val="3842174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EF98DCA-16AF-A378-3B6E-6F2B13F304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7CB9FF-5885-14E3-548D-CCD8D3E232EC}"/>
              </a:ext>
            </a:extLst>
          </p:cNvPr>
          <p:cNvSpPr>
            <a:spLocks noGrp="1"/>
          </p:cNvSpPr>
          <p:nvPr>
            <p:ph type="title"/>
          </p:nvPr>
        </p:nvSpPr>
        <p:spPr>
          <a:xfrm>
            <a:off x="491830" y="377555"/>
            <a:ext cx="10515600" cy="1325563"/>
          </a:xfrm>
        </p:spPr>
        <p:txBody>
          <a:bodyPr>
            <a:noAutofit/>
          </a:bodyPr>
          <a:lstStyle/>
          <a:p>
            <a:r>
              <a:rPr lang="en-US"/>
              <a:t>What is Your Role in a Crisis?</a:t>
            </a:r>
          </a:p>
        </p:txBody>
      </p:sp>
      <p:graphicFrame>
        <p:nvGraphicFramePr>
          <p:cNvPr id="3" name="Diagram 2">
            <a:extLst>
              <a:ext uri="{FF2B5EF4-FFF2-40B4-BE49-F238E27FC236}">
                <a16:creationId xmlns:a16="http://schemas.microsoft.com/office/drawing/2014/main" id="{E50B711F-91C5-3426-61C4-4A8DCAFD2B8D}"/>
              </a:ext>
            </a:extLst>
          </p:cNvPr>
          <p:cNvGraphicFramePr/>
          <p:nvPr>
            <p:extLst>
              <p:ext uri="{D42A27DB-BD31-4B8C-83A1-F6EECF244321}">
                <p14:modId xmlns:p14="http://schemas.microsoft.com/office/powerpoint/2010/main" val="1228293291"/>
              </p:ext>
            </p:extLst>
          </p:nvPr>
        </p:nvGraphicFramePr>
        <p:xfrm>
          <a:off x="2922814" y="1504647"/>
          <a:ext cx="6346371" cy="4230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21568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60EB7-6944-D9BE-6F93-9F30D80E975A}"/>
              </a:ext>
            </a:extLst>
          </p:cNvPr>
          <p:cNvSpPr>
            <a:spLocks noGrp="1"/>
          </p:cNvSpPr>
          <p:nvPr>
            <p:ph type="title"/>
          </p:nvPr>
        </p:nvSpPr>
        <p:spPr>
          <a:xfrm>
            <a:off x="838200" y="348383"/>
            <a:ext cx="10977880" cy="799696"/>
          </a:xfrm>
        </p:spPr>
        <p:txBody>
          <a:bodyPr/>
          <a:lstStyle/>
          <a:p>
            <a:r>
              <a:rPr lang="en-US"/>
              <a:t>Sample Email:</a:t>
            </a:r>
          </a:p>
        </p:txBody>
      </p:sp>
      <p:sp>
        <p:nvSpPr>
          <p:cNvPr id="3" name="Content Placeholder 2">
            <a:extLst>
              <a:ext uri="{FF2B5EF4-FFF2-40B4-BE49-F238E27FC236}">
                <a16:creationId xmlns:a16="http://schemas.microsoft.com/office/drawing/2014/main" id="{41184A38-069A-8C13-0EE5-3C0864884B4C}"/>
              </a:ext>
            </a:extLst>
          </p:cNvPr>
          <p:cNvSpPr>
            <a:spLocks noGrp="1"/>
          </p:cNvSpPr>
          <p:nvPr>
            <p:ph idx="1"/>
          </p:nvPr>
        </p:nvSpPr>
        <p:spPr>
          <a:xfrm>
            <a:off x="838200" y="1307805"/>
            <a:ext cx="10977880" cy="4130811"/>
          </a:xfrm>
        </p:spPr>
        <p:txBody>
          <a:bodyPr>
            <a:normAutofit fontScale="62500" lnSpcReduction="20000"/>
          </a:bodyPr>
          <a:lstStyle/>
          <a:p>
            <a:pPr marL="0" indent="0">
              <a:lnSpc>
                <a:spcPct val="120000"/>
              </a:lnSpc>
              <a:spcAft>
                <a:spcPts val="600"/>
              </a:spcAft>
              <a:buNone/>
            </a:pPr>
            <a:r>
              <a:rPr lang="en-US">
                <a:latin typeface="+mn-lt"/>
              </a:rPr>
              <a:t>Dear Parent:</a:t>
            </a:r>
          </a:p>
          <a:p>
            <a:pPr marL="0" indent="0">
              <a:lnSpc>
                <a:spcPct val="120000"/>
              </a:lnSpc>
              <a:spcAft>
                <a:spcPts val="600"/>
              </a:spcAft>
              <a:buNone/>
            </a:pPr>
            <a:r>
              <a:rPr lang="en-US">
                <a:latin typeface="+mn-lt"/>
              </a:rPr>
              <a:t>On Wednesday evening, local law enforcement received notification of a text threat targeting _______ school.  The __________ Sheriff’s Department in partnership with Homeland Security worked together to investigate and identify the threat.</a:t>
            </a:r>
          </a:p>
          <a:p>
            <a:pPr marL="0" indent="0">
              <a:lnSpc>
                <a:spcPct val="120000"/>
              </a:lnSpc>
              <a:spcAft>
                <a:spcPts val="600"/>
              </a:spcAft>
              <a:buNone/>
            </a:pPr>
            <a:r>
              <a:rPr lang="en-US">
                <a:latin typeface="+mn-lt"/>
              </a:rPr>
              <a:t>After a thorough investigation, law enforcement officials found the threat to be non-critical.  </a:t>
            </a:r>
          </a:p>
          <a:p>
            <a:pPr marL="0" indent="0">
              <a:lnSpc>
                <a:spcPct val="120000"/>
              </a:lnSpc>
              <a:spcAft>
                <a:spcPts val="600"/>
              </a:spcAft>
              <a:buNone/>
            </a:pPr>
            <a:r>
              <a:rPr lang="en-US">
                <a:latin typeface="+mn-lt"/>
              </a:rPr>
              <a:t>_______ ISD takes all potential threats to student and staff safety seriously. As a precautionary measure, there will be an increased law enforcement presence at the campus for the remainder of this week. </a:t>
            </a:r>
          </a:p>
          <a:p>
            <a:pPr marL="0" indent="0">
              <a:lnSpc>
                <a:spcPct val="120000"/>
              </a:lnSpc>
              <a:spcAft>
                <a:spcPts val="600"/>
              </a:spcAft>
              <a:buNone/>
            </a:pPr>
            <a:r>
              <a:rPr lang="en-US">
                <a:latin typeface="+mn-lt"/>
              </a:rPr>
              <a:t>Please continue talking with your children about the seriousness of threats and the importance of reporting suspicious activities, threats, or disturbing information to a trusted adult. </a:t>
            </a:r>
          </a:p>
          <a:p>
            <a:pPr marL="0" indent="0">
              <a:lnSpc>
                <a:spcPct val="120000"/>
              </a:lnSpc>
              <a:spcAft>
                <a:spcPts val="600"/>
              </a:spcAft>
              <a:buNone/>
            </a:pPr>
            <a:r>
              <a:rPr lang="en-US">
                <a:latin typeface="+mn-lt"/>
              </a:rPr>
              <a:t>We want to remind our community that if you see something, say something. If you have further questions, please call _____________.</a:t>
            </a:r>
          </a:p>
        </p:txBody>
      </p:sp>
    </p:spTree>
    <p:extLst>
      <p:ext uri="{BB962C8B-B14F-4D97-AF65-F5344CB8AC3E}">
        <p14:creationId xmlns:p14="http://schemas.microsoft.com/office/powerpoint/2010/main" val="1647374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14D4B2F-4845-7CE4-7891-4BFF01BABD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94410F-8FB1-1C40-164E-5B350230C13F}"/>
              </a:ext>
            </a:extLst>
          </p:cNvPr>
          <p:cNvSpPr>
            <a:spLocks noGrp="1"/>
          </p:cNvSpPr>
          <p:nvPr>
            <p:ph type="title"/>
          </p:nvPr>
        </p:nvSpPr>
        <p:spPr/>
        <p:txBody>
          <a:bodyPr/>
          <a:lstStyle/>
          <a:p>
            <a:r>
              <a:rPr lang="en-US">
                <a:latin typeface="+mj-lt"/>
                <a:ea typeface="Verdana"/>
              </a:rPr>
              <a:t>Why Your Voice Matters </a:t>
            </a:r>
          </a:p>
        </p:txBody>
      </p:sp>
      <p:sp>
        <p:nvSpPr>
          <p:cNvPr id="3" name="Content Placeholder 2">
            <a:extLst>
              <a:ext uri="{FF2B5EF4-FFF2-40B4-BE49-F238E27FC236}">
                <a16:creationId xmlns:a16="http://schemas.microsoft.com/office/drawing/2014/main" id="{64CA03E6-C9AF-7F83-B8E7-F63EC94D6781}"/>
              </a:ext>
            </a:extLst>
          </p:cNvPr>
          <p:cNvSpPr>
            <a:spLocks noGrp="1"/>
          </p:cNvSpPr>
          <p:nvPr>
            <p:ph idx="1"/>
          </p:nvPr>
        </p:nvSpPr>
        <p:spPr>
          <a:xfrm>
            <a:off x="2397323" y="5181601"/>
            <a:ext cx="7607914" cy="3122666"/>
          </a:xfrm>
        </p:spPr>
        <p:txBody>
          <a:bodyPr>
            <a:normAutofit/>
          </a:bodyPr>
          <a:lstStyle/>
          <a:p>
            <a:pPr marL="0" indent="0">
              <a:buNone/>
            </a:pPr>
            <a:r>
              <a:rPr lang="en-US" sz="2100" b="1">
                <a:effectLst/>
                <a:latin typeface="+mn-lt"/>
              </a:rPr>
              <a:t>Others will follow your lead: </a:t>
            </a:r>
            <a:r>
              <a:rPr lang="en-US" sz="2100">
                <a:effectLst/>
                <a:latin typeface="+mn-lt"/>
              </a:rPr>
              <a:t>Staff, Parents, Community</a:t>
            </a:r>
            <a:endParaRPr lang="en-US" sz="2100">
              <a:latin typeface="+mn-lt"/>
            </a:endParaRPr>
          </a:p>
        </p:txBody>
      </p:sp>
      <p:sp>
        <p:nvSpPr>
          <p:cNvPr id="7" name="TextBox 6">
            <a:extLst>
              <a:ext uri="{FF2B5EF4-FFF2-40B4-BE49-F238E27FC236}">
                <a16:creationId xmlns:a16="http://schemas.microsoft.com/office/drawing/2014/main" id="{9D2D7D86-057F-0566-3A70-B40B4256568C}"/>
              </a:ext>
            </a:extLst>
          </p:cNvPr>
          <p:cNvSpPr txBox="1"/>
          <p:nvPr/>
        </p:nvSpPr>
        <p:spPr>
          <a:xfrm>
            <a:off x="2397323" y="3126532"/>
            <a:ext cx="7189647" cy="738664"/>
          </a:xfrm>
          <a:prstGeom prst="rect">
            <a:avLst/>
          </a:prstGeom>
          <a:noFill/>
        </p:spPr>
        <p:txBody>
          <a:bodyPr wrap="square" rtlCol="0">
            <a:spAutoFit/>
          </a:bodyPr>
          <a:lstStyle/>
          <a:p>
            <a:r>
              <a:rPr lang="en-US" sz="2100" b="1"/>
              <a:t>Practice open communication: </a:t>
            </a:r>
            <a:r>
              <a:rPr lang="en-US" sz="2100"/>
              <a:t>Regularly share information about decisions, challenges, and successes.</a:t>
            </a:r>
          </a:p>
        </p:txBody>
      </p:sp>
      <p:grpSp>
        <p:nvGrpSpPr>
          <p:cNvPr id="9" name="Group 8">
            <a:extLst>
              <a:ext uri="{FF2B5EF4-FFF2-40B4-BE49-F238E27FC236}">
                <a16:creationId xmlns:a16="http://schemas.microsoft.com/office/drawing/2014/main" id="{36BAA5FE-59CF-D2E9-0DEA-F5B50C7280E9}"/>
              </a:ext>
            </a:extLst>
          </p:cNvPr>
          <p:cNvGrpSpPr/>
          <p:nvPr/>
        </p:nvGrpSpPr>
        <p:grpSpPr>
          <a:xfrm>
            <a:off x="2397323" y="2011501"/>
            <a:ext cx="7189648" cy="1325563"/>
            <a:chOff x="1004458" y="1905175"/>
            <a:chExt cx="7189648" cy="1325563"/>
          </a:xfrm>
        </p:grpSpPr>
        <p:sp>
          <p:nvSpPr>
            <p:cNvPr id="4" name="Rectangle 3">
              <a:extLst>
                <a:ext uri="{FF2B5EF4-FFF2-40B4-BE49-F238E27FC236}">
                  <a16:creationId xmlns:a16="http://schemas.microsoft.com/office/drawing/2014/main" id="{7EFA83C3-3A61-BA01-13A3-4EE25CAF2884}"/>
                </a:ext>
              </a:extLst>
            </p:cNvPr>
            <p:cNvSpPr/>
            <p:nvPr/>
          </p:nvSpPr>
          <p:spPr>
            <a:xfrm>
              <a:off x="1008322" y="2199860"/>
              <a:ext cx="7185784" cy="72226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650D299-935D-07D2-ED77-CCEDA969DE85}"/>
                </a:ext>
              </a:extLst>
            </p:cNvPr>
            <p:cNvSpPr txBox="1">
              <a:spLocks/>
            </p:cNvSpPr>
            <p:nvPr/>
          </p:nvSpPr>
          <p:spPr>
            <a:xfrm>
              <a:off x="1615513" y="1905175"/>
              <a:ext cx="657859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2800">
                  <a:solidFill>
                    <a:schemeClr val="tx1"/>
                  </a:solidFill>
                  <a:latin typeface="+mn-lt"/>
                </a:rPr>
                <a:t>Your Words Carry Weight</a:t>
              </a:r>
            </a:p>
          </p:txBody>
        </p:sp>
        <p:sp>
          <p:nvSpPr>
            <p:cNvPr id="8" name="Isosceles Triangle 7">
              <a:extLst>
                <a:ext uri="{FF2B5EF4-FFF2-40B4-BE49-F238E27FC236}">
                  <a16:creationId xmlns:a16="http://schemas.microsoft.com/office/drawing/2014/main" id="{A3F7C52A-BD83-4D03-FA47-F986A0031F6A}"/>
                </a:ext>
              </a:extLst>
            </p:cNvPr>
            <p:cNvSpPr/>
            <p:nvPr/>
          </p:nvSpPr>
          <p:spPr>
            <a:xfrm rot="5400000">
              <a:off x="950784" y="2247330"/>
              <a:ext cx="722266" cy="614917"/>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A5D9A31D-6DBD-EEA2-7922-3F6A0CFEDAF7}"/>
              </a:ext>
            </a:extLst>
          </p:cNvPr>
          <p:cNvGrpSpPr/>
          <p:nvPr/>
        </p:nvGrpSpPr>
        <p:grpSpPr>
          <a:xfrm>
            <a:off x="2397323" y="4042201"/>
            <a:ext cx="7189648" cy="1325563"/>
            <a:chOff x="1004458" y="1905175"/>
            <a:chExt cx="7189648" cy="1325563"/>
          </a:xfrm>
        </p:grpSpPr>
        <p:sp>
          <p:nvSpPr>
            <p:cNvPr id="11" name="Rectangle 10">
              <a:extLst>
                <a:ext uri="{FF2B5EF4-FFF2-40B4-BE49-F238E27FC236}">
                  <a16:creationId xmlns:a16="http://schemas.microsoft.com/office/drawing/2014/main" id="{BFB3D821-0926-0196-AEA3-B38569639F50}"/>
                </a:ext>
              </a:extLst>
            </p:cNvPr>
            <p:cNvSpPr/>
            <p:nvPr/>
          </p:nvSpPr>
          <p:spPr>
            <a:xfrm>
              <a:off x="1008322" y="2199860"/>
              <a:ext cx="7185784" cy="72226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5D24DCCD-EC73-CE36-6D84-F83CD5035E37}"/>
                </a:ext>
              </a:extLst>
            </p:cNvPr>
            <p:cNvSpPr txBox="1">
              <a:spLocks/>
            </p:cNvSpPr>
            <p:nvPr/>
          </p:nvSpPr>
          <p:spPr>
            <a:xfrm>
              <a:off x="1679944" y="1905175"/>
              <a:ext cx="651416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2800">
                  <a:solidFill>
                    <a:schemeClr val="tx1"/>
                  </a:solidFill>
                  <a:latin typeface="+mn-lt"/>
                </a:rPr>
                <a:t>You Influence Community Perception</a:t>
              </a:r>
            </a:p>
          </p:txBody>
        </p:sp>
        <p:sp>
          <p:nvSpPr>
            <p:cNvPr id="13" name="Isosceles Triangle 12">
              <a:extLst>
                <a:ext uri="{FF2B5EF4-FFF2-40B4-BE49-F238E27FC236}">
                  <a16:creationId xmlns:a16="http://schemas.microsoft.com/office/drawing/2014/main" id="{259C4C49-FC82-D14E-69F3-9EE000D70DD1}"/>
                </a:ext>
              </a:extLst>
            </p:cNvPr>
            <p:cNvSpPr/>
            <p:nvPr/>
          </p:nvSpPr>
          <p:spPr>
            <a:xfrm rot="5400000">
              <a:off x="950784" y="2247330"/>
              <a:ext cx="722266" cy="614917"/>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301844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262F566-9926-D8E7-AAAD-32B81BC790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1F73D8-08CB-D8E3-9A97-F53013D547E9}"/>
              </a:ext>
            </a:extLst>
          </p:cNvPr>
          <p:cNvSpPr>
            <a:spLocks noGrp="1"/>
          </p:cNvSpPr>
          <p:nvPr>
            <p:ph type="title"/>
          </p:nvPr>
        </p:nvSpPr>
        <p:spPr/>
        <p:txBody>
          <a:bodyPr/>
          <a:lstStyle/>
          <a:p>
            <a:r>
              <a:rPr lang="en-US">
                <a:latin typeface="+mj-lt"/>
                <a:ea typeface="Verdana"/>
              </a:rPr>
              <a:t>Leadership with Boundaries</a:t>
            </a:r>
          </a:p>
        </p:txBody>
      </p:sp>
      <p:sp>
        <p:nvSpPr>
          <p:cNvPr id="3" name="Content Placeholder 2">
            <a:extLst>
              <a:ext uri="{FF2B5EF4-FFF2-40B4-BE49-F238E27FC236}">
                <a16:creationId xmlns:a16="http://schemas.microsoft.com/office/drawing/2014/main" id="{9FBB9F53-6634-60B1-9A81-AD49F386F42D}"/>
              </a:ext>
            </a:extLst>
          </p:cNvPr>
          <p:cNvSpPr>
            <a:spLocks noGrp="1"/>
          </p:cNvSpPr>
          <p:nvPr>
            <p:ph idx="1"/>
          </p:nvPr>
        </p:nvSpPr>
        <p:spPr>
          <a:xfrm>
            <a:off x="2397323" y="5181601"/>
            <a:ext cx="7607914" cy="3122666"/>
          </a:xfrm>
        </p:spPr>
        <p:txBody>
          <a:bodyPr>
            <a:normAutofit/>
          </a:bodyPr>
          <a:lstStyle/>
          <a:p>
            <a:pPr marL="0" indent="0">
              <a:buNone/>
            </a:pPr>
            <a:r>
              <a:rPr lang="en-US" sz="2100" b="1">
                <a:effectLst/>
                <a:latin typeface="+mn-lt"/>
              </a:rPr>
              <a:t>Even if you didn’t vote in favor</a:t>
            </a:r>
            <a:endParaRPr lang="en-US" sz="2100">
              <a:latin typeface="+mn-lt"/>
            </a:endParaRPr>
          </a:p>
        </p:txBody>
      </p:sp>
      <p:sp>
        <p:nvSpPr>
          <p:cNvPr id="7" name="TextBox 6">
            <a:extLst>
              <a:ext uri="{FF2B5EF4-FFF2-40B4-BE49-F238E27FC236}">
                <a16:creationId xmlns:a16="http://schemas.microsoft.com/office/drawing/2014/main" id="{451025A9-E2F7-A7EF-791E-C133A43E715A}"/>
              </a:ext>
            </a:extLst>
          </p:cNvPr>
          <p:cNvSpPr txBox="1"/>
          <p:nvPr/>
        </p:nvSpPr>
        <p:spPr>
          <a:xfrm>
            <a:off x="2397323" y="3126532"/>
            <a:ext cx="7189647" cy="415498"/>
          </a:xfrm>
          <a:prstGeom prst="rect">
            <a:avLst/>
          </a:prstGeom>
          <a:noFill/>
        </p:spPr>
        <p:txBody>
          <a:bodyPr wrap="square" rtlCol="0">
            <a:spAutoFit/>
          </a:bodyPr>
          <a:lstStyle/>
          <a:p>
            <a:r>
              <a:rPr lang="en-US" sz="2100" b="1"/>
              <a:t>Channel community concerns to your superintendent</a:t>
            </a:r>
            <a:endParaRPr lang="en-US" sz="2100"/>
          </a:p>
        </p:txBody>
      </p:sp>
      <p:grpSp>
        <p:nvGrpSpPr>
          <p:cNvPr id="9" name="Group 8">
            <a:extLst>
              <a:ext uri="{FF2B5EF4-FFF2-40B4-BE49-F238E27FC236}">
                <a16:creationId xmlns:a16="http://schemas.microsoft.com/office/drawing/2014/main" id="{77733B6E-ADA8-D1F3-B750-FA219EE7904B}"/>
              </a:ext>
            </a:extLst>
          </p:cNvPr>
          <p:cNvGrpSpPr/>
          <p:nvPr/>
        </p:nvGrpSpPr>
        <p:grpSpPr>
          <a:xfrm>
            <a:off x="2397323" y="2011501"/>
            <a:ext cx="7189648" cy="1325563"/>
            <a:chOff x="1004458" y="1905175"/>
            <a:chExt cx="7189648" cy="1325563"/>
          </a:xfrm>
        </p:grpSpPr>
        <p:sp>
          <p:nvSpPr>
            <p:cNvPr id="4" name="Rectangle 3">
              <a:extLst>
                <a:ext uri="{FF2B5EF4-FFF2-40B4-BE49-F238E27FC236}">
                  <a16:creationId xmlns:a16="http://schemas.microsoft.com/office/drawing/2014/main" id="{1EE345F5-26BB-58EE-7CFD-903A35D0F00A}"/>
                </a:ext>
              </a:extLst>
            </p:cNvPr>
            <p:cNvSpPr/>
            <p:nvPr/>
          </p:nvSpPr>
          <p:spPr>
            <a:xfrm>
              <a:off x="1008322" y="2199860"/>
              <a:ext cx="7185784" cy="72226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D2A9DFE-DDDE-408A-D6B6-BD44BE0D904E}"/>
                </a:ext>
              </a:extLst>
            </p:cNvPr>
            <p:cNvSpPr txBox="1">
              <a:spLocks/>
            </p:cNvSpPr>
            <p:nvPr/>
          </p:nvSpPr>
          <p:spPr>
            <a:xfrm>
              <a:off x="1615513" y="1905175"/>
              <a:ext cx="657859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2800">
                  <a:solidFill>
                    <a:schemeClr val="tx1"/>
                  </a:solidFill>
                  <a:latin typeface="+mn-lt"/>
                </a:rPr>
                <a:t>Focus on Governance</a:t>
              </a:r>
            </a:p>
          </p:txBody>
        </p:sp>
        <p:sp>
          <p:nvSpPr>
            <p:cNvPr id="8" name="Isosceles Triangle 7">
              <a:extLst>
                <a:ext uri="{FF2B5EF4-FFF2-40B4-BE49-F238E27FC236}">
                  <a16:creationId xmlns:a16="http://schemas.microsoft.com/office/drawing/2014/main" id="{6FB45ECA-45EF-1B78-4776-56193AD167A0}"/>
                </a:ext>
              </a:extLst>
            </p:cNvPr>
            <p:cNvSpPr/>
            <p:nvPr/>
          </p:nvSpPr>
          <p:spPr>
            <a:xfrm rot="5400000">
              <a:off x="950784" y="2247330"/>
              <a:ext cx="722266" cy="614917"/>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6806EF2A-57D6-CCD5-9AA7-8F9C6FAAF30B}"/>
              </a:ext>
            </a:extLst>
          </p:cNvPr>
          <p:cNvGrpSpPr/>
          <p:nvPr/>
        </p:nvGrpSpPr>
        <p:grpSpPr>
          <a:xfrm>
            <a:off x="2397323" y="4042201"/>
            <a:ext cx="7189648" cy="1325563"/>
            <a:chOff x="1004458" y="1905175"/>
            <a:chExt cx="7189648" cy="1325563"/>
          </a:xfrm>
        </p:grpSpPr>
        <p:sp>
          <p:nvSpPr>
            <p:cNvPr id="11" name="Rectangle 10">
              <a:extLst>
                <a:ext uri="{FF2B5EF4-FFF2-40B4-BE49-F238E27FC236}">
                  <a16:creationId xmlns:a16="http://schemas.microsoft.com/office/drawing/2014/main" id="{8D19459B-0EF3-DFDA-8AC4-8429CA94BE39}"/>
                </a:ext>
              </a:extLst>
            </p:cNvPr>
            <p:cNvSpPr/>
            <p:nvPr/>
          </p:nvSpPr>
          <p:spPr>
            <a:xfrm>
              <a:off x="1008322" y="2199860"/>
              <a:ext cx="7185784" cy="72226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0EDE6D3B-43E0-7593-3005-05AC566CAA48}"/>
                </a:ext>
              </a:extLst>
            </p:cNvPr>
            <p:cNvSpPr txBox="1">
              <a:spLocks/>
            </p:cNvSpPr>
            <p:nvPr/>
          </p:nvSpPr>
          <p:spPr>
            <a:xfrm>
              <a:off x="1679944" y="1905175"/>
              <a:ext cx="651416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2800">
                  <a:solidFill>
                    <a:schemeClr val="tx1"/>
                  </a:solidFill>
                  <a:latin typeface="+mn-lt"/>
                </a:rPr>
                <a:t>Stay Aligned with Fellow Trustees</a:t>
              </a:r>
            </a:p>
          </p:txBody>
        </p:sp>
        <p:sp>
          <p:nvSpPr>
            <p:cNvPr id="13" name="Isosceles Triangle 12">
              <a:extLst>
                <a:ext uri="{FF2B5EF4-FFF2-40B4-BE49-F238E27FC236}">
                  <a16:creationId xmlns:a16="http://schemas.microsoft.com/office/drawing/2014/main" id="{FC1910A4-A5A6-88C0-7A8A-40DDE6CABD9B}"/>
                </a:ext>
              </a:extLst>
            </p:cNvPr>
            <p:cNvSpPr/>
            <p:nvPr/>
          </p:nvSpPr>
          <p:spPr>
            <a:xfrm rot="5400000">
              <a:off x="950784" y="2247330"/>
              <a:ext cx="722266" cy="614917"/>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639590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8ACC444-9DB4-7381-0E97-E38DD50C03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34A9A7-4BF3-2FD2-ABCA-C05899B3103A}"/>
              </a:ext>
            </a:extLst>
          </p:cNvPr>
          <p:cNvSpPr>
            <a:spLocks noGrp="1"/>
          </p:cNvSpPr>
          <p:nvPr>
            <p:ph type="title"/>
          </p:nvPr>
        </p:nvSpPr>
        <p:spPr/>
        <p:txBody>
          <a:bodyPr/>
          <a:lstStyle/>
          <a:p>
            <a:r>
              <a:rPr lang="en-US">
                <a:latin typeface="+mj-lt"/>
                <a:ea typeface="Verdana"/>
              </a:rPr>
              <a:t>Promote Your District with Pride</a:t>
            </a:r>
          </a:p>
        </p:txBody>
      </p:sp>
      <p:sp>
        <p:nvSpPr>
          <p:cNvPr id="3" name="Content Placeholder 2">
            <a:extLst>
              <a:ext uri="{FF2B5EF4-FFF2-40B4-BE49-F238E27FC236}">
                <a16:creationId xmlns:a16="http://schemas.microsoft.com/office/drawing/2014/main" id="{4214EA27-8FA0-2B5C-19B1-11D18F520D3F}"/>
              </a:ext>
            </a:extLst>
          </p:cNvPr>
          <p:cNvSpPr>
            <a:spLocks noGrp="1"/>
          </p:cNvSpPr>
          <p:nvPr>
            <p:ph idx="1"/>
          </p:nvPr>
        </p:nvSpPr>
        <p:spPr>
          <a:xfrm>
            <a:off x="2397323" y="5181601"/>
            <a:ext cx="7607914" cy="3122666"/>
          </a:xfrm>
        </p:spPr>
        <p:txBody>
          <a:bodyPr>
            <a:normAutofit/>
          </a:bodyPr>
          <a:lstStyle/>
          <a:p>
            <a:pPr marL="0" indent="0">
              <a:buNone/>
            </a:pPr>
            <a:endParaRPr lang="en-US" sz="2100">
              <a:latin typeface="+mn-lt"/>
            </a:endParaRPr>
          </a:p>
        </p:txBody>
      </p:sp>
      <p:grpSp>
        <p:nvGrpSpPr>
          <p:cNvPr id="9" name="Group 8">
            <a:extLst>
              <a:ext uri="{FF2B5EF4-FFF2-40B4-BE49-F238E27FC236}">
                <a16:creationId xmlns:a16="http://schemas.microsoft.com/office/drawing/2014/main" id="{17859747-0A91-57D1-CEFD-0B3AD03F9326}"/>
              </a:ext>
            </a:extLst>
          </p:cNvPr>
          <p:cNvGrpSpPr/>
          <p:nvPr/>
        </p:nvGrpSpPr>
        <p:grpSpPr>
          <a:xfrm>
            <a:off x="2397323" y="2011501"/>
            <a:ext cx="7189648" cy="1325563"/>
            <a:chOff x="1004458" y="1905175"/>
            <a:chExt cx="7189648" cy="1325563"/>
          </a:xfrm>
        </p:grpSpPr>
        <p:sp>
          <p:nvSpPr>
            <p:cNvPr id="4" name="Rectangle 3">
              <a:extLst>
                <a:ext uri="{FF2B5EF4-FFF2-40B4-BE49-F238E27FC236}">
                  <a16:creationId xmlns:a16="http://schemas.microsoft.com/office/drawing/2014/main" id="{26A2D010-C6CA-EBB1-E4AE-76BA069C3CEE}"/>
                </a:ext>
              </a:extLst>
            </p:cNvPr>
            <p:cNvSpPr/>
            <p:nvPr/>
          </p:nvSpPr>
          <p:spPr>
            <a:xfrm>
              <a:off x="1008322" y="2199860"/>
              <a:ext cx="7185784" cy="72226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7D28CEF7-9CAD-EF65-B62F-5BBA58C12284}"/>
                </a:ext>
              </a:extLst>
            </p:cNvPr>
            <p:cNvSpPr txBox="1">
              <a:spLocks/>
            </p:cNvSpPr>
            <p:nvPr/>
          </p:nvSpPr>
          <p:spPr>
            <a:xfrm>
              <a:off x="1615513" y="1905175"/>
              <a:ext cx="657859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2800">
                  <a:solidFill>
                    <a:schemeClr val="tx1"/>
                  </a:solidFill>
                  <a:latin typeface="+mn-lt"/>
                </a:rPr>
                <a:t>There is much to celebrate</a:t>
              </a:r>
            </a:p>
          </p:txBody>
        </p:sp>
        <p:sp>
          <p:nvSpPr>
            <p:cNvPr id="8" name="Isosceles Triangle 7">
              <a:extLst>
                <a:ext uri="{FF2B5EF4-FFF2-40B4-BE49-F238E27FC236}">
                  <a16:creationId xmlns:a16="http://schemas.microsoft.com/office/drawing/2014/main" id="{74CAD26D-D75E-113F-62FC-860871A14F4A}"/>
                </a:ext>
              </a:extLst>
            </p:cNvPr>
            <p:cNvSpPr/>
            <p:nvPr/>
          </p:nvSpPr>
          <p:spPr>
            <a:xfrm rot="5400000">
              <a:off x="950784" y="2247330"/>
              <a:ext cx="722266" cy="614917"/>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6EED7450-C2E4-B76E-2098-A89833AFD141}"/>
              </a:ext>
            </a:extLst>
          </p:cNvPr>
          <p:cNvGrpSpPr/>
          <p:nvPr/>
        </p:nvGrpSpPr>
        <p:grpSpPr>
          <a:xfrm>
            <a:off x="2397323" y="4042201"/>
            <a:ext cx="7189648" cy="1325563"/>
            <a:chOff x="1004458" y="1905175"/>
            <a:chExt cx="7189648" cy="1325563"/>
          </a:xfrm>
        </p:grpSpPr>
        <p:sp>
          <p:nvSpPr>
            <p:cNvPr id="11" name="Rectangle 10">
              <a:extLst>
                <a:ext uri="{FF2B5EF4-FFF2-40B4-BE49-F238E27FC236}">
                  <a16:creationId xmlns:a16="http://schemas.microsoft.com/office/drawing/2014/main" id="{63FAE07B-F1F2-3186-0599-5F035DD58E7C}"/>
                </a:ext>
              </a:extLst>
            </p:cNvPr>
            <p:cNvSpPr/>
            <p:nvPr/>
          </p:nvSpPr>
          <p:spPr>
            <a:xfrm>
              <a:off x="1008322" y="2199860"/>
              <a:ext cx="7185784" cy="72226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548395C7-82A0-F464-5BD9-4ABFA634482B}"/>
                </a:ext>
              </a:extLst>
            </p:cNvPr>
            <p:cNvSpPr txBox="1">
              <a:spLocks/>
            </p:cNvSpPr>
            <p:nvPr/>
          </p:nvSpPr>
          <p:spPr>
            <a:xfrm>
              <a:off x="1679944" y="1905175"/>
              <a:ext cx="651416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2800">
                  <a:solidFill>
                    <a:schemeClr val="tx1"/>
                  </a:solidFill>
                  <a:latin typeface="+mn-lt"/>
                </a:rPr>
                <a:t>Enforce District Mission and Goals</a:t>
              </a:r>
            </a:p>
          </p:txBody>
        </p:sp>
        <p:sp>
          <p:nvSpPr>
            <p:cNvPr id="13" name="Isosceles Triangle 12">
              <a:extLst>
                <a:ext uri="{FF2B5EF4-FFF2-40B4-BE49-F238E27FC236}">
                  <a16:creationId xmlns:a16="http://schemas.microsoft.com/office/drawing/2014/main" id="{DDC3DEA8-4AAB-27D0-CEB7-90413DE11A2A}"/>
                </a:ext>
              </a:extLst>
            </p:cNvPr>
            <p:cNvSpPr/>
            <p:nvPr/>
          </p:nvSpPr>
          <p:spPr>
            <a:xfrm rot="5400000">
              <a:off x="950784" y="2247330"/>
              <a:ext cx="722266" cy="614917"/>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092954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3959635-B944-AB27-A814-504C0AE9D8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55A73B-B69F-A7B1-5C65-6EC2D222CB72}"/>
              </a:ext>
            </a:extLst>
          </p:cNvPr>
          <p:cNvSpPr>
            <a:spLocks noGrp="1"/>
          </p:cNvSpPr>
          <p:nvPr>
            <p:ph type="title"/>
          </p:nvPr>
        </p:nvSpPr>
        <p:spPr>
          <a:xfrm>
            <a:off x="491830" y="377555"/>
            <a:ext cx="10515600" cy="1325563"/>
          </a:xfrm>
        </p:spPr>
        <p:txBody>
          <a:bodyPr>
            <a:noAutofit/>
          </a:bodyPr>
          <a:lstStyle/>
          <a:p>
            <a:r>
              <a:rPr lang="en-US"/>
              <a:t>10 Crisis Management Tips</a:t>
            </a:r>
          </a:p>
        </p:txBody>
      </p:sp>
      <p:sp>
        <p:nvSpPr>
          <p:cNvPr id="17" name="TextBox 16">
            <a:extLst>
              <a:ext uri="{FF2B5EF4-FFF2-40B4-BE49-F238E27FC236}">
                <a16:creationId xmlns:a16="http://schemas.microsoft.com/office/drawing/2014/main" id="{18C016B0-28BC-82C5-FCF0-BFF263D0CD48}"/>
              </a:ext>
            </a:extLst>
          </p:cNvPr>
          <p:cNvSpPr txBox="1"/>
          <p:nvPr/>
        </p:nvSpPr>
        <p:spPr>
          <a:xfrm>
            <a:off x="983320" y="2035635"/>
            <a:ext cx="7467600" cy="3616375"/>
          </a:xfrm>
          <a:prstGeom prst="rect">
            <a:avLst/>
          </a:prstGeom>
          <a:noFill/>
        </p:spPr>
        <p:txBody>
          <a:bodyPr wrap="square">
            <a:spAutoFit/>
          </a:bodyPr>
          <a:lstStyle/>
          <a:p>
            <a:pPr marL="457200" marR="0" lvl="0" indent="-457200">
              <a:spcBef>
                <a:spcPts val="1800"/>
              </a:spcBef>
              <a:spcAft>
                <a:spcPts val="0"/>
              </a:spcAft>
              <a:buFont typeface="+mj-lt"/>
              <a:buAutoNum type="arabicPeriod"/>
            </a:pPr>
            <a:r>
              <a:rPr lang="en-US" sz="2200">
                <a:solidFill>
                  <a:srgbClr val="F8F7F0"/>
                </a:solidFill>
                <a:effectLst/>
                <a:ea typeface="Calibri" panose="020F0502020204030204" pitchFamily="34" charset="0"/>
                <a:cs typeface="Times New Roman" panose="02020603050405020304" pitchFamily="18" charset="0"/>
              </a:rPr>
              <a:t>Get the facts, stick to the facts</a:t>
            </a:r>
          </a:p>
          <a:p>
            <a:pPr marL="457200" marR="0" lvl="0" indent="-457200">
              <a:spcBef>
                <a:spcPts val="1800"/>
              </a:spcBef>
              <a:spcAft>
                <a:spcPts val="0"/>
              </a:spcAft>
              <a:buFont typeface="+mj-lt"/>
              <a:buAutoNum type="arabicPeriod"/>
            </a:pPr>
            <a:r>
              <a:rPr lang="en-US" sz="2200">
                <a:solidFill>
                  <a:srgbClr val="F8F7F0"/>
                </a:solidFill>
                <a:effectLst/>
                <a:ea typeface="Calibri" panose="020F0502020204030204" pitchFamily="34" charset="0"/>
                <a:cs typeface="Times New Roman" panose="02020603050405020304" pitchFamily="18" charset="0"/>
              </a:rPr>
              <a:t>Show empathy as appropriate</a:t>
            </a:r>
          </a:p>
          <a:p>
            <a:pPr marL="457200" marR="0" lvl="0" indent="-457200">
              <a:spcBef>
                <a:spcPts val="1800"/>
              </a:spcBef>
              <a:spcAft>
                <a:spcPts val="0"/>
              </a:spcAft>
              <a:buFont typeface="+mj-lt"/>
              <a:buAutoNum type="arabicPeriod"/>
            </a:pPr>
            <a:r>
              <a:rPr lang="en-US" sz="2200">
                <a:solidFill>
                  <a:srgbClr val="F8F7F0"/>
                </a:solidFill>
                <a:effectLst/>
                <a:ea typeface="Calibri" panose="020F0502020204030204" pitchFamily="34" charset="0"/>
                <a:cs typeface="Times New Roman" panose="02020603050405020304" pitchFamily="18" charset="0"/>
              </a:rPr>
              <a:t>Train up on the small stuff</a:t>
            </a:r>
          </a:p>
          <a:p>
            <a:pPr marL="457200" marR="0" lvl="0" indent="-457200">
              <a:spcBef>
                <a:spcPts val="1800"/>
              </a:spcBef>
              <a:spcAft>
                <a:spcPts val="0"/>
              </a:spcAft>
              <a:buFont typeface="+mj-lt"/>
              <a:buAutoNum type="arabicPeriod"/>
            </a:pPr>
            <a:r>
              <a:rPr lang="en-US" sz="2200">
                <a:solidFill>
                  <a:srgbClr val="F8F7F0"/>
                </a:solidFill>
                <a:effectLst/>
                <a:ea typeface="Calibri" panose="020F0502020204030204" pitchFamily="34" charset="0"/>
                <a:cs typeface="Times New Roman" panose="02020603050405020304" pitchFamily="18" charset="0"/>
              </a:rPr>
              <a:t>It’s better to be timely than </a:t>
            </a:r>
            <a:br>
              <a:rPr lang="en-US" sz="2200">
                <a:solidFill>
                  <a:srgbClr val="F8F7F0"/>
                </a:solidFill>
                <a:effectLst/>
                <a:ea typeface="Calibri" panose="020F0502020204030204" pitchFamily="34" charset="0"/>
                <a:cs typeface="Times New Roman" panose="02020603050405020304" pitchFamily="18" charset="0"/>
              </a:rPr>
            </a:br>
            <a:r>
              <a:rPr lang="en-US" sz="2200">
                <a:solidFill>
                  <a:srgbClr val="F8F7F0"/>
                </a:solidFill>
                <a:effectLst/>
                <a:ea typeface="Calibri" panose="020F0502020204030204" pitchFamily="34" charset="0"/>
                <a:cs typeface="Times New Roman" panose="02020603050405020304" pitchFamily="18" charset="0"/>
              </a:rPr>
              <a:t>to be perfect</a:t>
            </a:r>
          </a:p>
          <a:p>
            <a:pPr marL="457200" marR="0" lvl="0" indent="-457200">
              <a:spcBef>
                <a:spcPts val="1800"/>
              </a:spcBef>
              <a:spcAft>
                <a:spcPts val="0"/>
              </a:spcAft>
              <a:buFont typeface="+mj-lt"/>
              <a:buAutoNum type="arabicPeriod"/>
            </a:pPr>
            <a:r>
              <a:rPr lang="en-US" sz="2200">
                <a:solidFill>
                  <a:srgbClr val="F8F7F0"/>
                </a:solidFill>
                <a:effectLst/>
                <a:ea typeface="Calibri" panose="020F0502020204030204" pitchFamily="34" charset="0"/>
                <a:cs typeface="Times New Roman" panose="02020603050405020304" pitchFamily="18" charset="0"/>
              </a:rPr>
              <a:t>Parents and staff come first</a:t>
            </a:r>
          </a:p>
          <a:p>
            <a:pPr marL="457200" marR="0" lvl="0" indent="-457200">
              <a:spcBef>
                <a:spcPts val="1800"/>
              </a:spcBef>
              <a:spcAft>
                <a:spcPts val="0"/>
              </a:spcAft>
              <a:buFont typeface="+mj-lt"/>
              <a:buAutoNum type="arabicPeriod"/>
            </a:pPr>
            <a:endParaRPr lang="en-US" sz="2200">
              <a:solidFill>
                <a:srgbClr val="F8F7F0"/>
              </a:solidFill>
              <a:effectLst/>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CA059F6B-108D-73B0-2EA3-A57BE4A14F32}"/>
              </a:ext>
            </a:extLst>
          </p:cNvPr>
          <p:cNvSpPr txBox="1"/>
          <p:nvPr/>
        </p:nvSpPr>
        <p:spPr>
          <a:xfrm>
            <a:off x="6497768" y="2035635"/>
            <a:ext cx="5135432" cy="3046988"/>
          </a:xfrm>
          <a:prstGeom prst="rect">
            <a:avLst/>
          </a:prstGeom>
          <a:noFill/>
        </p:spPr>
        <p:txBody>
          <a:bodyPr wrap="square">
            <a:spAutoFit/>
          </a:bodyPr>
          <a:lstStyle/>
          <a:p>
            <a:pPr marL="457200" indent="-457200">
              <a:spcBef>
                <a:spcPts val="1800"/>
              </a:spcBef>
              <a:buFont typeface="+mj-lt"/>
              <a:buAutoNum type="arabicPeriod" startAt="6"/>
            </a:pPr>
            <a:r>
              <a:rPr lang="en-US" sz="2200">
                <a:solidFill>
                  <a:srgbClr val="F8F7F0"/>
                </a:solidFill>
                <a:cs typeface="Times New Roman" panose="02020603050405020304" pitchFamily="18" charset="0"/>
              </a:rPr>
              <a:t>Never blindside your board</a:t>
            </a:r>
          </a:p>
          <a:p>
            <a:pPr marL="457200" indent="-457200">
              <a:spcBef>
                <a:spcPts val="1800"/>
              </a:spcBef>
              <a:buFont typeface="+mj-lt"/>
              <a:buAutoNum type="arabicPeriod" startAt="6"/>
            </a:pPr>
            <a:r>
              <a:rPr lang="en-US" sz="2200">
                <a:solidFill>
                  <a:srgbClr val="F8F7F0"/>
                </a:solidFill>
                <a:cs typeface="Times New Roman" panose="02020603050405020304" pitchFamily="18" charset="0"/>
              </a:rPr>
              <a:t>When needed, apologize</a:t>
            </a:r>
          </a:p>
          <a:p>
            <a:pPr marL="457200" indent="-457200">
              <a:spcBef>
                <a:spcPts val="1800"/>
              </a:spcBef>
              <a:buFont typeface="+mj-lt"/>
              <a:buAutoNum type="arabicPeriod" startAt="6"/>
            </a:pPr>
            <a:r>
              <a:rPr lang="en-US" sz="2200">
                <a:solidFill>
                  <a:srgbClr val="F8F7F0"/>
                </a:solidFill>
                <a:cs typeface="Times New Roman" panose="02020603050405020304" pitchFamily="18" charset="0"/>
              </a:rPr>
              <a:t>Plan, prepare and practice</a:t>
            </a:r>
          </a:p>
          <a:p>
            <a:pPr marL="457200" indent="-457200">
              <a:spcBef>
                <a:spcPts val="1800"/>
              </a:spcBef>
              <a:buFont typeface="+mj-lt"/>
              <a:buAutoNum type="arabicPeriod" startAt="6"/>
            </a:pPr>
            <a:r>
              <a:rPr lang="en-US" sz="2200">
                <a:solidFill>
                  <a:srgbClr val="F8F7F0"/>
                </a:solidFill>
                <a:cs typeface="Times New Roman" panose="02020603050405020304" pitchFamily="18" charset="0"/>
              </a:rPr>
              <a:t>Best crisis management </a:t>
            </a:r>
            <a:br>
              <a:rPr lang="en-US" sz="2200">
                <a:solidFill>
                  <a:srgbClr val="F8F7F0"/>
                </a:solidFill>
                <a:cs typeface="Times New Roman" panose="02020603050405020304" pitchFamily="18" charset="0"/>
              </a:rPr>
            </a:br>
            <a:r>
              <a:rPr lang="en-US" sz="2200">
                <a:solidFill>
                  <a:srgbClr val="F8F7F0"/>
                </a:solidFill>
                <a:cs typeface="Times New Roman" panose="02020603050405020304" pitchFamily="18" charset="0"/>
              </a:rPr>
              <a:t>is pre-emptive</a:t>
            </a:r>
          </a:p>
          <a:p>
            <a:pPr marL="457200" indent="-457200">
              <a:spcBef>
                <a:spcPts val="1800"/>
              </a:spcBef>
              <a:buFont typeface="+mj-lt"/>
              <a:buAutoNum type="arabicPeriod" startAt="6"/>
            </a:pPr>
            <a:r>
              <a:rPr lang="en-US" sz="2200">
                <a:solidFill>
                  <a:srgbClr val="F8F7F0"/>
                </a:solidFill>
                <a:cs typeface="Times New Roman" panose="02020603050405020304" pitchFamily="18" charset="0"/>
              </a:rPr>
              <a:t>Stand on your message</a:t>
            </a:r>
          </a:p>
        </p:txBody>
      </p:sp>
    </p:spTree>
    <p:extLst>
      <p:ext uri="{BB962C8B-B14F-4D97-AF65-F5344CB8AC3E}">
        <p14:creationId xmlns:p14="http://schemas.microsoft.com/office/powerpoint/2010/main" val="3424936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A5AC3-3B8D-8CA1-D905-67837B911D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2730D3-56AD-7FFD-DC01-8062304F06C0}"/>
              </a:ext>
            </a:extLst>
          </p:cNvPr>
          <p:cNvSpPr>
            <a:spLocks noGrp="1"/>
          </p:cNvSpPr>
          <p:nvPr>
            <p:ph type="title"/>
          </p:nvPr>
        </p:nvSpPr>
        <p:spPr>
          <a:xfrm>
            <a:off x="266205" y="377555"/>
            <a:ext cx="12630404" cy="1325563"/>
          </a:xfrm>
        </p:spPr>
        <p:txBody>
          <a:bodyPr>
            <a:noAutofit/>
          </a:bodyPr>
          <a:lstStyle/>
          <a:p>
            <a:r>
              <a:rPr lang="en-US"/>
              <a:t>Key Communications Strategies</a:t>
            </a:r>
          </a:p>
        </p:txBody>
      </p:sp>
      <p:graphicFrame>
        <p:nvGraphicFramePr>
          <p:cNvPr id="3" name="Diagram 2">
            <a:extLst>
              <a:ext uri="{FF2B5EF4-FFF2-40B4-BE49-F238E27FC236}">
                <a16:creationId xmlns:a16="http://schemas.microsoft.com/office/drawing/2014/main" id="{1061515B-290D-6004-E149-C144CF67AFA2}"/>
              </a:ext>
            </a:extLst>
          </p:cNvPr>
          <p:cNvGraphicFramePr/>
          <p:nvPr>
            <p:extLst>
              <p:ext uri="{D42A27DB-BD31-4B8C-83A1-F6EECF244321}">
                <p14:modId xmlns:p14="http://schemas.microsoft.com/office/powerpoint/2010/main" val="3385416284"/>
              </p:ext>
            </p:extLst>
          </p:nvPr>
        </p:nvGraphicFramePr>
        <p:xfrm>
          <a:off x="2922814" y="1504647"/>
          <a:ext cx="6346371" cy="4230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F589C87-2872-A649-6A56-89123B7078DD}"/>
              </a:ext>
            </a:extLst>
          </p:cNvPr>
          <p:cNvSpPr txBox="1"/>
          <p:nvPr/>
        </p:nvSpPr>
        <p:spPr>
          <a:xfrm>
            <a:off x="2851564" y="1504647"/>
            <a:ext cx="5642531" cy="830997"/>
          </a:xfrm>
          <a:prstGeom prst="rect">
            <a:avLst/>
          </a:prstGeom>
          <a:noFill/>
        </p:spPr>
        <p:txBody>
          <a:bodyPr wrap="square" rtlCol="0">
            <a:spAutoFit/>
          </a:bodyPr>
          <a:lstStyle/>
          <a:p>
            <a:r>
              <a:rPr lang="en-US" sz="4800">
                <a:solidFill>
                  <a:schemeClr val="bg1"/>
                </a:solidFill>
                <a:latin typeface="Verdana Pro Black" panose="020F0502020204030204" pitchFamily="34" charset="0"/>
              </a:rPr>
              <a:t>1</a:t>
            </a:r>
          </a:p>
        </p:txBody>
      </p:sp>
      <p:sp>
        <p:nvSpPr>
          <p:cNvPr id="5" name="TextBox 4">
            <a:extLst>
              <a:ext uri="{FF2B5EF4-FFF2-40B4-BE49-F238E27FC236}">
                <a16:creationId xmlns:a16="http://schemas.microsoft.com/office/drawing/2014/main" id="{2E9C4FA2-A46F-AE02-6933-415B92D91CFC}"/>
              </a:ext>
            </a:extLst>
          </p:cNvPr>
          <p:cNvSpPr txBox="1"/>
          <p:nvPr/>
        </p:nvSpPr>
        <p:spPr>
          <a:xfrm>
            <a:off x="6187150" y="1504646"/>
            <a:ext cx="5642531" cy="830997"/>
          </a:xfrm>
          <a:prstGeom prst="rect">
            <a:avLst/>
          </a:prstGeom>
          <a:noFill/>
        </p:spPr>
        <p:txBody>
          <a:bodyPr wrap="square" rtlCol="0">
            <a:spAutoFit/>
          </a:bodyPr>
          <a:lstStyle/>
          <a:p>
            <a:r>
              <a:rPr lang="en-US" sz="4800">
                <a:solidFill>
                  <a:schemeClr val="bg1"/>
                </a:solidFill>
                <a:latin typeface="Verdana Pro Black" panose="020F0502020204030204" pitchFamily="34" charset="0"/>
              </a:rPr>
              <a:t>2</a:t>
            </a:r>
          </a:p>
        </p:txBody>
      </p:sp>
      <p:sp>
        <p:nvSpPr>
          <p:cNvPr id="6" name="TextBox 5">
            <a:extLst>
              <a:ext uri="{FF2B5EF4-FFF2-40B4-BE49-F238E27FC236}">
                <a16:creationId xmlns:a16="http://schemas.microsoft.com/office/drawing/2014/main" id="{10B37BE7-3C60-905C-4E12-F9EAC3953865}"/>
              </a:ext>
            </a:extLst>
          </p:cNvPr>
          <p:cNvSpPr txBox="1"/>
          <p:nvPr/>
        </p:nvSpPr>
        <p:spPr>
          <a:xfrm>
            <a:off x="2863438" y="3691360"/>
            <a:ext cx="5642531" cy="830997"/>
          </a:xfrm>
          <a:prstGeom prst="rect">
            <a:avLst/>
          </a:prstGeom>
          <a:noFill/>
        </p:spPr>
        <p:txBody>
          <a:bodyPr wrap="square" rtlCol="0">
            <a:spAutoFit/>
          </a:bodyPr>
          <a:lstStyle/>
          <a:p>
            <a:r>
              <a:rPr lang="en-US" sz="4800">
                <a:solidFill>
                  <a:schemeClr val="bg1"/>
                </a:solidFill>
                <a:latin typeface="Verdana Pro Black" panose="020F0502020204030204" pitchFamily="34" charset="0"/>
              </a:rPr>
              <a:t>3</a:t>
            </a:r>
          </a:p>
        </p:txBody>
      </p:sp>
      <p:sp>
        <p:nvSpPr>
          <p:cNvPr id="7" name="TextBox 6">
            <a:extLst>
              <a:ext uri="{FF2B5EF4-FFF2-40B4-BE49-F238E27FC236}">
                <a16:creationId xmlns:a16="http://schemas.microsoft.com/office/drawing/2014/main" id="{CB475DA6-F0E7-441F-DC0F-4F89F0454A0E}"/>
              </a:ext>
            </a:extLst>
          </p:cNvPr>
          <p:cNvSpPr txBox="1"/>
          <p:nvPr/>
        </p:nvSpPr>
        <p:spPr>
          <a:xfrm>
            <a:off x="6234650" y="3655735"/>
            <a:ext cx="5642531" cy="830997"/>
          </a:xfrm>
          <a:prstGeom prst="rect">
            <a:avLst/>
          </a:prstGeom>
          <a:noFill/>
        </p:spPr>
        <p:txBody>
          <a:bodyPr wrap="square" rtlCol="0">
            <a:spAutoFit/>
          </a:bodyPr>
          <a:lstStyle/>
          <a:p>
            <a:r>
              <a:rPr lang="en-US" sz="4800">
                <a:solidFill>
                  <a:schemeClr val="bg1"/>
                </a:solidFill>
                <a:latin typeface="Verdana Pro Black" panose="020F0502020204030204" pitchFamily="34" charset="0"/>
              </a:rPr>
              <a:t>4</a:t>
            </a:r>
          </a:p>
        </p:txBody>
      </p:sp>
    </p:spTree>
    <p:extLst>
      <p:ext uri="{BB962C8B-B14F-4D97-AF65-F5344CB8AC3E}">
        <p14:creationId xmlns:p14="http://schemas.microsoft.com/office/powerpoint/2010/main" val="34229239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5B1FB2D-85DD-0707-6C3C-2412A706D8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2CA3D6-C847-83BC-86A5-B4D3AB065ECB}"/>
              </a:ext>
            </a:extLst>
          </p:cNvPr>
          <p:cNvSpPr>
            <a:spLocks noGrp="1"/>
          </p:cNvSpPr>
          <p:nvPr>
            <p:ph type="title"/>
          </p:nvPr>
        </p:nvSpPr>
        <p:spPr/>
        <p:txBody>
          <a:bodyPr/>
          <a:lstStyle/>
          <a:p>
            <a:r>
              <a:rPr lang="en-US">
                <a:latin typeface="+mj-lt"/>
                <a:ea typeface="Verdana"/>
              </a:rPr>
              <a:t>Involve the Right People</a:t>
            </a:r>
          </a:p>
        </p:txBody>
      </p:sp>
      <p:sp>
        <p:nvSpPr>
          <p:cNvPr id="7" name="TextBox 6">
            <a:extLst>
              <a:ext uri="{FF2B5EF4-FFF2-40B4-BE49-F238E27FC236}">
                <a16:creationId xmlns:a16="http://schemas.microsoft.com/office/drawing/2014/main" id="{D9A26C1D-D6D9-BC4C-0C8A-27FBB5C4CF44}"/>
              </a:ext>
            </a:extLst>
          </p:cNvPr>
          <p:cNvSpPr txBox="1"/>
          <p:nvPr/>
        </p:nvSpPr>
        <p:spPr>
          <a:xfrm>
            <a:off x="2397323" y="2995907"/>
            <a:ext cx="6889181" cy="313932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100" b="0" i="0" u="none" strike="noStrike" kern="1200" cap="none" spc="0" normalizeH="0" baseline="0" noProof="0">
                <a:ln>
                  <a:noFill/>
                </a:ln>
                <a:solidFill>
                  <a:srgbClr val="113058"/>
                </a:solidFill>
                <a:effectLst/>
                <a:uLnTx/>
                <a:uFillTx/>
                <a:latin typeface="Arial" panose="020B0604020202020204"/>
                <a:ea typeface="+mn-ea"/>
                <a:cs typeface="+mn-cs"/>
              </a:rPr>
              <a:t>Superintendent is the conduit for board members’ concerns</a:t>
            </a: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2100">
                <a:solidFill>
                  <a:srgbClr val="113058"/>
                </a:solidFill>
                <a:latin typeface="Arial" panose="020B0604020202020204"/>
              </a:rPr>
              <a:t>Steer questions to the superintendent to be answered by the appropriate party</a:t>
            </a: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100" b="0" i="0" u="none" strike="noStrike" kern="1200" cap="none" spc="0" normalizeH="0" baseline="0" noProof="0">
                <a:ln>
                  <a:noFill/>
                </a:ln>
                <a:solidFill>
                  <a:srgbClr val="113058"/>
                </a:solidFill>
                <a:effectLst/>
                <a:uLnTx/>
                <a:uFillTx/>
                <a:latin typeface="Arial" panose="020B0604020202020204"/>
                <a:ea typeface="+mn-ea"/>
                <a:cs typeface="+mn-cs"/>
              </a:rPr>
              <a:t>Focus on </a:t>
            </a:r>
            <a:r>
              <a:rPr kumimoji="0" lang="en-US" sz="2100" b="0" i="0" u="none" strike="noStrike" kern="1200" cap="none" spc="0" normalizeH="0" baseline="0" noProof="0" err="1">
                <a:ln>
                  <a:noFill/>
                </a:ln>
                <a:solidFill>
                  <a:srgbClr val="113058"/>
                </a:solidFill>
                <a:effectLst/>
                <a:uLnTx/>
                <a:uFillTx/>
                <a:latin typeface="Arial" panose="020B0604020202020204"/>
                <a:ea typeface="+mn-ea"/>
                <a:cs typeface="+mn-cs"/>
              </a:rPr>
              <a:t>en</a:t>
            </a:r>
            <a:r>
              <a:rPr lang="en-US" sz="2100">
                <a:solidFill>
                  <a:srgbClr val="113058"/>
                </a:solidFill>
                <a:latin typeface="Arial" panose="020B0604020202020204"/>
              </a:rPr>
              <a:t>suring constituents get the assistance they need</a:t>
            </a: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100" b="0" i="0" u="none" strike="noStrike" kern="1200" cap="none" spc="0" normalizeH="0" baseline="0" noProof="0">
                <a:ln>
                  <a:noFill/>
                </a:ln>
                <a:solidFill>
                  <a:srgbClr val="113058"/>
                </a:solidFill>
                <a:effectLst/>
                <a:uLnTx/>
                <a:uFillTx/>
                <a:latin typeface="Arial" panose="020B0604020202020204"/>
                <a:ea typeface="+mn-ea"/>
                <a:cs typeface="+mn-cs"/>
              </a:rPr>
              <a:t>Don’t complicate the process unnecessarily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srgbClr val="113058"/>
              </a:solidFill>
              <a:effectLst/>
              <a:uLnTx/>
              <a:uFillTx/>
              <a:latin typeface="Arial" panose="020B0604020202020204"/>
              <a:ea typeface="+mn-ea"/>
              <a:cs typeface="+mn-cs"/>
            </a:endParaRPr>
          </a:p>
        </p:txBody>
      </p:sp>
      <p:grpSp>
        <p:nvGrpSpPr>
          <p:cNvPr id="9" name="Group 8">
            <a:extLst>
              <a:ext uri="{FF2B5EF4-FFF2-40B4-BE49-F238E27FC236}">
                <a16:creationId xmlns:a16="http://schemas.microsoft.com/office/drawing/2014/main" id="{F8E544EC-F6D9-B986-F743-F42BD8BF44BD}"/>
              </a:ext>
            </a:extLst>
          </p:cNvPr>
          <p:cNvGrpSpPr/>
          <p:nvPr/>
        </p:nvGrpSpPr>
        <p:grpSpPr>
          <a:xfrm>
            <a:off x="2397323" y="1833376"/>
            <a:ext cx="7189648" cy="1325563"/>
            <a:chOff x="1004458" y="1905175"/>
            <a:chExt cx="7189648" cy="1325563"/>
          </a:xfrm>
        </p:grpSpPr>
        <p:sp>
          <p:nvSpPr>
            <p:cNvPr id="4" name="Rectangle 3">
              <a:extLst>
                <a:ext uri="{FF2B5EF4-FFF2-40B4-BE49-F238E27FC236}">
                  <a16:creationId xmlns:a16="http://schemas.microsoft.com/office/drawing/2014/main" id="{72A0BA85-44E1-C547-4F2C-6FBC8FCA30E2}"/>
                </a:ext>
              </a:extLst>
            </p:cNvPr>
            <p:cNvSpPr/>
            <p:nvPr/>
          </p:nvSpPr>
          <p:spPr>
            <a:xfrm>
              <a:off x="1008322" y="2199860"/>
              <a:ext cx="7185784" cy="72226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465222A6-FB48-7543-02C0-E0AB744A9C8A}"/>
                </a:ext>
              </a:extLst>
            </p:cNvPr>
            <p:cNvSpPr txBox="1">
              <a:spLocks/>
            </p:cNvSpPr>
            <p:nvPr/>
          </p:nvSpPr>
          <p:spPr>
            <a:xfrm>
              <a:off x="1615513" y="1905175"/>
              <a:ext cx="657859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113058"/>
                  </a:solidFill>
                  <a:effectLst/>
                  <a:uLnTx/>
                  <a:uFillTx/>
                  <a:latin typeface="Arial" panose="020B0604020202020204"/>
                  <a:ea typeface="Verdana" panose="020B0604030504040204" pitchFamily="34" charset="0"/>
                </a:rPr>
                <a:t>You Can’t Solve Every Problem</a:t>
              </a:r>
            </a:p>
          </p:txBody>
        </p:sp>
        <p:sp>
          <p:nvSpPr>
            <p:cNvPr id="8" name="Isosceles Triangle 7">
              <a:extLst>
                <a:ext uri="{FF2B5EF4-FFF2-40B4-BE49-F238E27FC236}">
                  <a16:creationId xmlns:a16="http://schemas.microsoft.com/office/drawing/2014/main" id="{26F889A4-CECC-7EBC-0E16-FF43D97C66D1}"/>
                </a:ext>
              </a:extLst>
            </p:cNvPr>
            <p:cNvSpPr/>
            <p:nvPr/>
          </p:nvSpPr>
          <p:spPr>
            <a:xfrm rot="5400000">
              <a:off x="950784" y="2247330"/>
              <a:ext cx="722266" cy="614917"/>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7927305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9051028-D6E5-3BFA-2AE7-8D41696CB5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6DC65A-6340-5DE6-764C-A4C7C0DA66D5}"/>
              </a:ext>
            </a:extLst>
          </p:cNvPr>
          <p:cNvSpPr>
            <a:spLocks noGrp="1"/>
          </p:cNvSpPr>
          <p:nvPr>
            <p:ph type="title"/>
          </p:nvPr>
        </p:nvSpPr>
        <p:spPr/>
        <p:txBody>
          <a:bodyPr/>
          <a:lstStyle/>
          <a:p>
            <a:r>
              <a:rPr lang="en-US">
                <a:latin typeface="+mj-lt"/>
                <a:ea typeface="Verdana"/>
              </a:rPr>
              <a:t>The Trustee's Role in Communication</a:t>
            </a:r>
          </a:p>
        </p:txBody>
      </p:sp>
      <p:sp>
        <p:nvSpPr>
          <p:cNvPr id="3" name="Content Placeholder 2">
            <a:extLst>
              <a:ext uri="{FF2B5EF4-FFF2-40B4-BE49-F238E27FC236}">
                <a16:creationId xmlns:a16="http://schemas.microsoft.com/office/drawing/2014/main" id="{E9C507D7-10A1-2BC9-7DE0-8BA7E0B498E5}"/>
              </a:ext>
            </a:extLst>
          </p:cNvPr>
          <p:cNvSpPr>
            <a:spLocks noGrp="1"/>
          </p:cNvSpPr>
          <p:nvPr>
            <p:ph idx="1"/>
          </p:nvPr>
        </p:nvSpPr>
        <p:spPr>
          <a:xfrm>
            <a:off x="2397323" y="5181601"/>
            <a:ext cx="7607914" cy="3122666"/>
          </a:xfrm>
        </p:spPr>
        <p:txBody>
          <a:bodyPr>
            <a:normAutofit/>
          </a:bodyPr>
          <a:lstStyle/>
          <a:p>
            <a:pPr marL="0" indent="0">
              <a:buNone/>
            </a:pPr>
            <a:r>
              <a:rPr lang="en-US" sz="2100" b="1">
                <a:effectLst/>
                <a:latin typeface="+mn-lt"/>
              </a:rPr>
              <a:t>Acknowledge challenges: </a:t>
            </a:r>
            <a:r>
              <a:rPr lang="en-US" sz="2100">
                <a:effectLst/>
                <a:latin typeface="+mn-lt"/>
              </a:rPr>
              <a:t>Be transparent about solutions.</a:t>
            </a:r>
            <a:endParaRPr lang="en-US" sz="2100">
              <a:latin typeface="+mn-lt"/>
            </a:endParaRPr>
          </a:p>
        </p:txBody>
      </p:sp>
      <p:sp>
        <p:nvSpPr>
          <p:cNvPr id="7" name="TextBox 6">
            <a:extLst>
              <a:ext uri="{FF2B5EF4-FFF2-40B4-BE49-F238E27FC236}">
                <a16:creationId xmlns:a16="http://schemas.microsoft.com/office/drawing/2014/main" id="{942D2F21-E503-CB98-540D-5EBA630573E2}"/>
              </a:ext>
            </a:extLst>
          </p:cNvPr>
          <p:cNvSpPr txBox="1"/>
          <p:nvPr/>
        </p:nvSpPr>
        <p:spPr>
          <a:xfrm>
            <a:off x="2397323" y="3126532"/>
            <a:ext cx="7189647" cy="738664"/>
          </a:xfrm>
          <a:prstGeom prst="rect">
            <a:avLst/>
          </a:prstGeom>
          <a:noFill/>
        </p:spPr>
        <p:txBody>
          <a:bodyPr wrap="square" rtlCol="0">
            <a:spAutoFit/>
          </a:bodyPr>
          <a:lstStyle/>
          <a:p>
            <a:r>
              <a:rPr lang="en-US" sz="2100" b="1"/>
              <a:t>Practice open communication: </a:t>
            </a:r>
            <a:r>
              <a:rPr lang="en-US" sz="2100"/>
              <a:t>Regularly share information about decisions, challenges, and successes.</a:t>
            </a:r>
          </a:p>
        </p:txBody>
      </p:sp>
      <p:grpSp>
        <p:nvGrpSpPr>
          <p:cNvPr id="9" name="Group 8">
            <a:extLst>
              <a:ext uri="{FF2B5EF4-FFF2-40B4-BE49-F238E27FC236}">
                <a16:creationId xmlns:a16="http://schemas.microsoft.com/office/drawing/2014/main" id="{5176DEF1-57E5-E96D-C7B8-BC7B0D8A2509}"/>
              </a:ext>
            </a:extLst>
          </p:cNvPr>
          <p:cNvGrpSpPr/>
          <p:nvPr/>
        </p:nvGrpSpPr>
        <p:grpSpPr>
          <a:xfrm>
            <a:off x="2397323" y="2011501"/>
            <a:ext cx="7189648" cy="1325563"/>
            <a:chOff x="1004458" y="1905175"/>
            <a:chExt cx="7189648" cy="1325563"/>
          </a:xfrm>
        </p:grpSpPr>
        <p:sp>
          <p:nvSpPr>
            <p:cNvPr id="4" name="Rectangle 3">
              <a:extLst>
                <a:ext uri="{FF2B5EF4-FFF2-40B4-BE49-F238E27FC236}">
                  <a16:creationId xmlns:a16="http://schemas.microsoft.com/office/drawing/2014/main" id="{6287078E-2E4A-C7DA-8D95-AF83E4F98484}"/>
                </a:ext>
              </a:extLst>
            </p:cNvPr>
            <p:cNvSpPr/>
            <p:nvPr/>
          </p:nvSpPr>
          <p:spPr>
            <a:xfrm>
              <a:off x="1008322" y="2199860"/>
              <a:ext cx="7185784" cy="72226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A6A312D-75C3-E9D3-09C0-9AA208321535}"/>
                </a:ext>
              </a:extLst>
            </p:cNvPr>
            <p:cNvSpPr txBox="1">
              <a:spLocks/>
            </p:cNvSpPr>
            <p:nvPr/>
          </p:nvSpPr>
          <p:spPr>
            <a:xfrm>
              <a:off x="1615513" y="1905175"/>
              <a:ext cx="657859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2800">
                  <a:solidFill>
                    <a:schemeClr val="tx1"/>
                  </a:solidFill>
                  <a:latin typeface="+mn-lt"/>
                </a:rPr>
                <a:t>Building Trust Through Transparency</a:t>
              </a:r>
            </a:p>
          </p:txBody>
        </p:sp>
        <p:sp>
          <p:nvSpPr>
            <p:cNvPr id="8" name="Isosceles Triangle 7">
              <a:extLst>
                <a:ext uri="{FF2B5EF4-FFF2-40B4-BE49-F238E27FC236}">
                  <a16:creationId xmlns:a16="http://schemas.microsoft.com/office/drawing/2014/main" id="{977989FB-A693-8A61-B629-E8AC5FFB82A6}"/>
                </a:ext>
              </a:extLst>
            </p:cNvPr>
            <p:cNvSpPr/>
            <p:nvPr/>
          </p:nvSpPr>
          <p:spPr>
            <a:xfrm rot="5400000">
              <a:off x="950784" y="2247330"/>
              <a:ext cx="722266" cy="614917"/>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82C0EE9A-FD4A-F5E1-CED0-F7D05ED180F0}"/>
              </a:ext>
            </a:extLst>
          </p:cNvPr>
          <p:cNvGrpSpPr/>
          <p:nvPr/>
        </p:nvGrpSpPr>
        <p:grpSpPr>
          <a:xfrm>
            <a:off x="2397323" y="4042201"/>
            <a:ext cx="7189648" cy="1325563"/>
            <a:chOff x="1004458" y="1905175"/>
            <a:chExt cx="7189648" cy="1325563"/>
          </a:xfrm>
        </p:grpSpPr>
        <p:sp>
          <p:nvSpPr>
            <p:cNvPr id="11" name="Rectangle 10">
              <a:extLst>
                <a:ext uri="{FF2B5EF4-FFF2-40B4-BE49-F238E27FC236}">
                  <a16:creationId xmlns:a16="http://schemas.microsoft.com/office/drawing/2014/main" id="{F311F3A8-FF5E-F285-48A8-5D5BA73CBAA8}"/>
                </a:ext>
              </a:extLst>
            </p:cNvPr>
            <p:cNvSpPr/>
            <p:nvPr/>
          </p:nvSpPr>
          <p:spPr>
            <a:xfrm>
              <a:off x="1008322" y="2199860"/>
              <a:ext cx="7185784" cy="72226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6EAF45CE-0690-2400-CD6E-52E43EA33821}"/>
                </a:ext>
              </a:extLst>
            </p:cNvPr>
            <p:cNvSpPr txBox="1">
              <a:spLocks/>
            </p:cNvSpPr>
            <p:nvPr/>
          </p:nvSpPr>
          <p:spPr>
            <a:xfrm>
              <a:off x="1679944" y="1905175"/>
              <a:ext cx="651416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2800">
                  <a:solidFill>
                    <a:schemeClr val="tx1"/>
                  </a:solidFill>
                  <a:latin typeface="+mn-lt"/>
                </a:rPr>
                <a:t>Honesty in Difficult Times</a:t>
              </a:r>
            </a:p>
          </p:txBody>
        </p:sp>
        <p:sp>
          <p:nvSpPr>
            <p:cNvPr id="13" name="Isosceles Triangle 12">
              <a:extLst>
                <a:ext uri="{FF2B5EF4-FFF2-40B4-BE49-F238E27FC236}">
                  <a16:creationId xmlns:a16="http://schemas.microsoft.com/office/drawing/2014/main" id="{976DD32D-0134-749B-5BBA-D865176267F7}"/>
                </a:ext>
              </a:extLst>
            </p:cNvPr>
            <p:cNvSpPr/>
            <p:nvPr/>
          </p:nvSpPr>
          <p:spPr>
            <a:xfrm rot="5400000">
              <a:off x="950784" y="2247330"/>
              <a:ext cx="722266" cy="614917"/>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665409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8740DDF-80E7-29CC-5FF9-0A286334CC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6648B5-2291-D4C7-E897-5EBD21E9AD66}"/>
              </a:ext>
            </a:extLst>
          </p:cNvPr>
          <p:cNvSpPr>
            <a:spLocks noGrp="1"/>
          </p:cNvSpPr>
          <p:nvPr>
            <p:ph type="title"/>
          </p:nvPr>
        </p:nvSpPr>
        <p:spPr/>
        <p:txBody>
          <a:bodyPr/>
          <a:lstStyle/>
          <a:p>
            <a:r>
              <a:rPr lang="en-US">
                <a:latin typeface="+mj-lt"/>
                <a:ea typeface="Verdana"/>
              </a:rPr>
              <a:t>The Trustee's Role in Communication</a:t>
            </a:r>
          </a:p>
        </p:txBody>
      </p:sp>
      <p:sp>
        <p:nvSpPr>
          <p:cNvPr id="4" name="TextBox 3">
            <a:extLst>
              <a:ext uri="{FF2B5EF4-FFF2-40B4-BE49-F238E27FC236}">
                <a16:creationId xmlns:a16="http://schemas.microsoft.com/office/drawing/2014/main" id="{5DC437C7-AE9B-CDD3-6B32-25A207C67A2C}"/>
              </a:ext>
            </a:extLst>
          </p:cNvPr>
          <p:cNvSpPr txBox="1"/>
          <p:nvPr/>
        </p:nvSpPr>
        <p:spPr>
          <a:xfrm>
            <a:off x="2301630" y="3251311"/>
            <a:ext cx="7285341" cy="1061829"/>
          </a:xfrm>
          <a:prstGeom prst="rect">
            <a:avLst/>
          </a:prstGeom>
          <a:noFill/>
        </p:spPr>
        <p:txBody>
          <a:bodyPr wrap="square" rtlCol="0">
            <a:spAutoFit/>
          </a:bodyPr>
          <a:lstStyle/>
          <a:p>
            <a:r>
              <a:rPr lang="en-US" sz="2100"/>
              <a:t>Board members should ask their superintendent to copy all members of the board on any parent or crisis communications.</a:t>
            </a:r>
          </a:p>
        </p:txBody>
      </p:sp>
      <p:grpSp>
        <p:nvGrpSpPr>
          <p:cNvPr id="5" name="Group 4">
            <a:extLst>
              <a:ext uri="{FF2B5EF4-FFF2-40B4-BE49-F238E27FC236}">
                <a16:creationId xmlns:a16="http://schemas.microsoft.com/office/drawing/2014/main" id="{44C43875-47A5-1015-DD79-084720ED6E08}"/>
              </a:ext>
            </a:extLst>
          </p:cNvPr>
          <p:cNvGrpSpPr/>
          <p:nvPr/>
        </p:nvGrpSpPr>
        <p:grpSpPr>
          <a:xfrm>
            <a:off x="2397323" y="2103437"/>
            <a:ext cx="7189648" cy="1325563"/>
            <a:chOff x="1004458" y="1905175"/>
            <a:chExt cx="7189648" cy="1325563"/>
          </a:xfrm>
        </p:grpSpPr>
        <p:sp>
          <p:nvSpPr>
            <p:cNvPr id="6" name="Rectangle 5">
              <a:extLst>
                <a:ext uri="{FF2B5EF4-FFF2-40B4-BE49-F238E27FC236}">
                  <a16:creationId xmlns:a16="http://schemas.microsoft.com/office/drawing/2014/main" id="{C11A090A-7150-FCB8-6D30-83BF209956D6}"/>
                </a:ext>
              </a:extLst>
            </p:cNvPr>
            <p:cNvSpPr/>
            <p:nvPr/>
          </p:nvSpPr>
          <p:spPr>
            <a:xfrm>
              <a:off x="1008322" y="2199860"/>
              <a:ext cx="7185784" cy="72226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6E7494-B11D-A4A6-6F03-06DF603971D4}"/>
                </a:ext>
              </a:extLst>
            </p:cNvPr>
            <p:cNvSpPr txBox="1">
              <a:spLocks/>
            </p:cNvSpPr>
            <p:nvPr/>
          </p:nvSpPr>
          <p:spPr>
            <a:xfrm>
              <a:off x="1615513" y="1905175"/>
              <a:ext cx="657859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2800">
                  <a:solidFill>
                    <a:schemeClr val="tx1"/>
                  </a:solidFill>
                  <a:latin typeface="+mn-lt"/>
                </a:rPr>
                <a:t>Stay in the Loop</a:t>
              </a:r>
            </a:p>
          </p:txBody>
        </p:sp>
        <p:sp>
          <p:nvSpPr>
            <p:cNvPr id="8" name="Isosceles Triangle 7">
              <a:extLst>
                <a:ext uri="{FF2B5EF4-FFF2-40B4-BE49-F238E27FC236}">
                  <a16:creationId xmlns:a16="http://schemas.microsoft.com/office/drawing/2014/main" id="{3F6DF9E8-5A93-3EB3-FC8B-7378697AE058}"/>
                </a:ext>
              </a:extLst>
            </p:cNvPr>
            <p:cNvSpPr/>
            <p:nvPr/>
          </p:nvSpPr>
          <p:spPr>
            <a:xfrm rot="5400000">
              <a:off x="950784" y="2247330"/>
              <a:ext cx="722266" cy="614917"/>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36175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76C4C7C-D99E-E240-E25D-777090026D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F6CF66-2533-8BAE-C7A1-3536A992BBA9}"/>
              </a:ext>
            </a:extLst>
          </p:cNvPr>
          <p:cNvSpPr>
            <a:spLocks noGrp="1"/>
          </p:cNvSpPr>
          <p:nvPr>
            <p:ph type="title"/>
          </p:nvPr>
        </p:nvSpPr>
        <p:spPr/>
        <p:txBody>
          <a:bodyPr/>
          <a:lstStyle/>
          <a:p>
            <a:r>
              <a:rPr lang="en-US">
                <a:latin typeface="+mj-lt"/>
                <a:ea typeface="Verdana"/>
              </a:rPr>
              <a:t>The Trustee's Role in Communication</a:t>
            </a:r>
          </a:p>
        </p:txBody>
      </p:sp>
      <p:sp>
        <p:nvSpPr>
          <p:cNvPr id="4" name="TextBox 3">
            <a:extLst>
              <a:ext uri="{FF2B5EF4-FFF2-40B4-BE49-F238E27FC236}">
                <a16:creationId xmlns:a16="http://schemas.microsoft.com/office/drawing/2014/main" id="{0F381B81-A6D9-1178-ACC0-5F32BA6CAD54}"/>
              </a:ext>
            </a:extLst>
          </p:cNvPr>
          <p:cNvSpPr txBox="1"/>
          <p:nvPr/>
        </p:nvSpPr>
        <p:spPr>
          <a:xfrm>
            <a:off x="2195305" y="3464158"/>
            <a:ext cx="7285341" cy="738664"/>
          </a:xfrm>
          <a:prstGeom prst="rect">
            <a:avLst/>
          </a:prstGeom>
          <a:noFill/>
        </p:spPr>
        <p:txBody>
          <a:bodyPr wrap="square" rtlCol="0">
            <a:spAutoFit/>
          </a:bodyPr>
          <a:lstStyle/>
          <a:p>
            <a:r>
              <a:rPr lang="en-US" sz="2100"/>
              <a:t>Keep a log of all questions posed to trustees in any situation.</a:t>
            </a:r>
          </a:p>
        </p:txBody>
      </p:sp>
      <p:grpSp>
        <p:nvGrpSpPr>
          <p:cNvPr id="5" name="Group 4">
            <a:extLst>
              <a:ext uri="{FF2B5EF4-FFF2-40B4-BE49-F238E27FC236}">
                <a16:creationId xmlns:a16="http://schemas.microsoft.com/office/drawing/2014/main" id="{F516F625-A1B7-2AEB-6F86-3FB820A52D5E}"/>
              </a:ext>
            </a:extLst>
          </p:cNvPr>
          <p:cNvGrpSpPr/>
          <p:nvPr/>
        </p:nvGrpSpPr>
        <p:grpSpPr>
          <a:xfrm>
            <a:off x="2290998" y="2316088"/>
            <a:ext cx="7189648" cy="1325563"/>
            <a:chOff x="1004458" y="1905175"/>
            <a:chExt cx="7189648" cy="1325563"/>
          </a:xfrm>
        </p:grpSpPr>
        <p:sp>
          <p:nvSpPr>
            <p:cNvPr id="6" name="Rectangle 5">
              <a:extLst>
                <a:ext uri="{FF2B5EF4-FFF2-40B4-BE49-F238E27FC236}">
                  <a16:creationId xmlns:a16="http://schemas.microsoft.com/office/drawing/2014/main" id="{5F1323ED-FC85-F5EA-49CA-103E1526EC02}"/>
                </a:ext>
              </a:extLst>
            </p:cNvPr>
            <p:cNvSpPr/>
            <p:nvPr/>
          </p:nvSpPr>
          <p:spPr>
            <a:xfrm>
              <a:off x="1008322" y="2199860"/>
              <a:ext cx="7185784" cy="72226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60E4E4B-D556-2C01-289F-73F178EAA2C3}"/>
                </a:ext>
              </a:extLst>
            </p:cNvPr>
            <p:cNvSpPr txBox="1">
              <a:spLocks/>
            </p:cNvSpPr>
            <p:nvPr/>
          </p:nvSpPr>
          <p:spPr>
            <a:xfrm>
              <a:off x="1615513" y="1905175"/>
              <a:ext cx="657859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2800">
                  <a:solidFill>
                    <a:schemeClr val="tx1"/>
                  </a:solidFill>
                  <a:latin typeface="+mn-lt"/>
                </a:rPr>
                <a:t>Work with District Administration</a:t>
              </a:r>
            </a:p>
          </p:txBody>
        </p:sp>
        <p:sp>
          <p:nvSpPr>
            <p:cNvPr id="8" name="Isosceles Triangle 7">
              <a:extLst>
                <a:ext uri="{FF2B5EF4-FFF2-40B4-BE49-F238E27FC236}">
                  <a16:creationId xmlns:a16="http://schemas.microsoft.com/office/drawing/2014/main" id="{5D15428F-6FB0-500A-1658-8A88E5067BC3}"/>
                </a:ext>
              </a:extLst>
            </p:cNvPr>
            <p:cNvSpPr/>
            <p:nvPr/>
          </p:nvSpPr>
          <p:spPr>
            <a:xfrm rot="5400000">
              <a:off x="950784" y="2247330"/>
              <a:ext cx="722266" cy="614917"/>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548313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3D0396B-4289-C7AF-2DAB-1A8954080C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6ED1A6-6EDC-BC11-67EB-C20892D07F00}"/>
              </a:ext>
            </a:extLst>
          </p:cNvPr>
          <p:cNvSpPr>
            <a:spLocks noGrp="1"/>
          </p:cNvSpPr>
          <p:nvPr>
            <p:ph type="title"/>
          </p:nvPr>
        </p:nvSpPr>
        <p:spPr/>
        <p:txBody>
          <a:bodyPr>
            <a:normAutofit fontScale="90000"/>
          </a:bodyPr>
          <a:lstStyle/>
          <a:p>
            <a:r>
              <a:rPr lang="en-US">
                <a:latin typeface="+mj-lt"/>
              </a:rPr>
              <a:t>Community Outreach &amp; Public Engagement</a:t>
            </a:r>
          </a:p>
        </p:txBody>
      </p:sp>
      <p:sp>
        <p:nvSpPr>
          <p:cNvPr id="3" name="Content Placeholder 2">
            <a:extLst>
              <a:ext uri="{FF2B5EF4-FFF2-40B4-BE49-F238E27FC236}">
                <a16:creationId xmlns:a16="http://schemas.microsoft.com/office/drawing/2014/main" id="{D1D6536D-8798-8C42-D5D4-FD95A0830F79}"/>
              </a:ext>
            </a:extLst>
          </p:cNvPr>
          <p:cNvSpPr>
            <a:spLocks noGrp="1"/>
          </p:cNvSpPr>
          <p:nvPr>
            <p:ph idx="1"/>
          </p:nvPr>
        </p:nvSpPr>
        <p:spPr/>
        <p:txBody>
          <a:bodyPr vert="horz" lIns="91440" tIns="45720" rIns="91440" bIns="45720" rtlCol="0" anchor="t">
            <a:normAutofit/>
          </a:bodyPr>
          <a:lstStyle/>
          <a:p>
            <a:pPr marL="0" indent="0">
              <a:buNone/>
            </a:pPr>
            <a:r>
              <a:rPr lang="en-US" sz="2800" b="1" i="0">
                <a:effectLst/>
                <a:latin typeface="Arial" panose="020B0604020202020204" pitchFamily="34" charset="0"/>
                <a:cs typeface="Arial" panose="020B0604020202020204" pitchFamily="34" charset="0"/>
              </a:rPr>
              <a:t>Build relationships with parents, staff, and community leaders </a:t>
            </a:r>
          </a:p>
          <a:p>
            <a:endParaRPr lang="en-US" sz="2800" i="0">
              <a:effectLst/>
              <a:latin typeface="Arial" panose="020B0604020202020204" pitchFamily="34" charset="0"/>
              <a:cs typeface="Arial" panose="020B0604020202020204" pitchFamily="34" charset="0"/>
            </a:endParaRPr>
          </a:p>
          <a:p>
            <a:pPr marL="0" indent="0">
              <a:buNone/>
            </a:pPr>
            <a:r>
              <a:rPr lang="en-US" sz="2800" i="0">
                <a:effectLst/>
                <a:latin typeface="Arial"/>
                <a:ea typeface="Verdana"/>
                <a:cs typeface="Arial"/>
              </a:rPr>
              <a:t>Be present at school district events</a:t>
            </a:r>
          </a:p>
          <a:p>
            <a:endParaRPr lang="en-US" sz="2800" i="0">
              <a:effectLst/>
              <a:latin typeface="Arial" panose="020B0604020202020204" pitchFamily="34" charset="0"/>
              <a:cs typeface="Arial" panose="020B0604020202020204" pitchFamily="34" charset="0"/>
            </a:endParaRPr>
          </a:p>
          <a:p>
            <a:pPr marL="0" indent="0">
              <a:buNone/>
            </a:pPr>
            <a:r>
              <a:rPr lang="en-US" sz="2800" i="0">
                <a:effectLst/>
                <a:latin typeface="Arial"/>
                <a:ea typeface="Verdana"/>
                <a:cs typeface="Arial"/>
              </a:rPr>
              <a:t>Invite feedback through conversations</a:t>
            </a:r>
          </a:p>
          <a:p>
            <a:endParaRPr lang="en-US"/>
          </a:p>
        </p:txBody>
      </p:sp>
    </p:spTree>
    <p:extLst>
      <p:ext uri="{BB962C8B-B14F-4D97-AF65-F5344CB8AC3E}">
        <p14:creationId xmlns:p14="http://schemas.microsoft.com/office/powerpoint/2010/main" val="6341297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9E9CE6A-2775-6960-5254-A144077B93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4DE60C-2F50-DAB8-2449-6B4B8F2E8B21}"/>
              </a:ext>
            </a:extLst>
          </p:cNvPr>
          <p:cNvSpPr>
            <a:spLocks noGrp="1"/>
          </p:cNvSpPr>
          <p:nvPr>
            <p:ph type="title"/>
          </p:nvPr>
        </p:nvSpPr>
        <p:spPr/>
        <p:txBody>
          <a:bodyPr>
            <a:normAutofit fontScale="90000"/>
          </a:bodyPr>
          <a:lstStyle/>
          <a:p>
            <a:r>
              <a:rPr lang="en-US">
                <a:latin typeface="+mj-lt"/>
              </a:rPr>
              <a:t>Community Outreach &amp; Public Engagement</a:t>
            </a:r>
          </a:p>
        </p:txBody>
      </p:sp>
      <p:sp>
        <p:nvSpPr>
          <p:cNvPr id="3" name="Content Placeholder 2">
            <a:extLst>
              <a:ext uri="{FF2B5EF4-FFF2-40B4-BE49-F238E27FC236}">
                <a16:creationId xmlns:a16="http://schemas.microsoft.com/office/drawing/2014/main" id="{30339C3F-AE23-6579-2B41-B9B9329493A1}"/>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sz="3500" b="1">
                <a:latin typeface="+mj-lt"/>
                <a:ea typeface="Verdana"/>
              </a:rPr>
              <a:t>Address Concerns and Foster Trust</a:t>
            </a:r>
          </a:p>
          <a:p>
            <a:pPr marL="0" indent="0">
              <a:buNone/>
            </a:pPr>
            <a:endParaRPr lang="en-US">
              <a:latin typeface="+mj-lt"/>
            </a:endParaRPr>
          </a:p>
          <a:p>
            <a:pPr marL="0" indent="0">
              <a:buNone/>
            </a:pPr>
            <a:r>
              <a:rPr lang="en-US">
                <a:latin typeface="+mj-lt"/>
              </a:rPr>
              <a:t>Become known in your community and listen openly</a:t>
            </a:r>
          </a:p>
          <a:p>
            <a:endParaRPr lang="en-US">
              <a:latin typeface="+mj-lt"/>
            </a:endParaRPr>
          </a:p>
          <a:p>
            <a:pPr marL="0" indent="0">
              <a:buNone/>
            </a:pPr>
            <a:r>
              <a:rPr lang="en-US">
                <a:latin typeface="+mj-lt"/>
              </a:rPr>
              <a:t>Follow up with transparency</a:t>
            </a:r>
          </a:p>
          <a:p>
            <a:endParaRPr lang="en-US">
              <a:latin typeface="+mj-lt"/>
            </a:endParaRPr>
          </a:p>
          <a:p>
            <a:pPr marL="0" indent="0">
              <a:buNone/>
            </a:pPr>
            <a:r>
              <a:rPr lang="en-US" i="1">
                <a:latin typeface="+mj-lt"/>
              </a:rPr>
              <a:t>Ex) “I’ve shared your concern with the superintendent and will follow up once I have more information.”</a:t>
            </a:r>
          </a:p>
          <a:p>
            <a:endParaRPr lang="en-US"/>
          </a:p>
        </p:txBody>
      </p:sp>
    </p:spTree>
    <p:extLst>
      <p:ext uri="{BB962C8B-B14F-4D97-AF65-F5344CB8AC3E}">
        <p14:creationId xmlns:p14="http://schemas.microsoft.com/office/powerpoint/2010/main" val="3607709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33AE97A-6277-7B0F-D3BF-6DDDB77551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F3E84C-FB95-58C6-095D-F195EE9CF9FA}"/>
              </a:ext>
            </a:extLst>
          </p:cNvPr>
          <p:cNvSpPr>
            <a:spLocks noGrp="1"/>
          </p:cNvSpPr>
          <p:nvPr>
            <p:ph type="title"/>
          </p:nvPr>
        </p:nvSpPr>
        <p:spPr/>
        <p:txBody>
          <a:bodyPr>
            <a:normAutofit fontScale="90000"/>
          </a:bodyPr>
          <a:lstStyle/>
          <a:p>
            <a:r>
              <a:rPr lang="en-US">
                <a:latin typeface="+mj-lt"/>
              </a:rPr>
              <a:t>Community Outreach &amp; Public Engagement</a:t>
            </a:r>
          </a:p>
        </p:txBody>
      </p:sp>
      <p:sp>
        <p:nvSpPr>
          <p:cNvPr id="3" name="Content Placeholder 2">
            <a:extLst>
              <a:ext uri="{FF2B5EF4-FFF2-40B4-BE49-F238E27FC236}">
                <a16:creationId xmlns:a16="http://schemas.microsoft.com/office/drawing/2014/main" id="{4E4FB052-16F2-991A-8A0E-A90A8DFFE369}"/>
              </a:ext>
            </a:extLst>
          </p:cNvPr>
          <p:cNvSpPr>
            <a:spLocks noGrp="1"/>
          </p:cNvSpPr>
          <p:nvPr>
            <p:ph idx="1"/>
          </p:nvPr>
        </p:nvSpPr>
        <p:spPr/>
        <p:txBody>
          <a:bodyPr vert="horz" lIns="91440" tIns="45720" rIns="91440" bIns="45720" rtlCol="0" anchor="t">
            <a:normAutofit/>
          </a:bodyPr>
          <a:lstStyle/>
          <a:p>
            <a:pPr marL="0" indent="0">
              <a:buNone/>
            </a:pPr>
            <a:r>
              <a:rPr lang="en-US" b="1">
                <a:latin typeface="+mj-lt"/>
              </a:rPr>
              <a:t>Manage Public Interactions and Comments</a:t>
            </a:r>
          </a:p>
          <a:p>
            <a:pPr marL="0" indent="0">
              <a:buNone/>
            </a:pPr>
            <a:endParaRPr lang="en-US">
              <a:latin typeface="+mj-lt"/>
            </a:endParaRPr>
          </a:p>
          <a:p>
            <a:pPr marL="0" indent="0">
              <a:buNone/>
            </a:pPr>
            <a:r>
              <a:rPr lang="en-US" sz="2800" i="0">
                <a:effectLst/>
                <a:latin typeface="+mj-lt"/>
                <a:ea typeface="Verdana"/>
                <a:cs typeface="Arial"/>
              </a:rPr>
              <a:t>Listen first, respond thoughtfully</a:t>
            </a:r>
          </a:p>
          <a:p>
            <a:endParaRPr lang="en-US" sz="2800">
              <a:latin typeface="+mj-lt"/>
              <a:cs typeface="Arial" panose="020B0604020202020204" pitchFamily="34" charset="0"/>
            </a:endParaRPr>
          </a:p>
          <a:p>
            <a:pPr marL="0" indent="0">
              <a:buNone/>
            </a:pPr>
            <a:r>
              <a:rPr lang="en-US" sz="2800">
                <a:latin typeface="+mj-lt"/>
                <a:ea typeface="Verdana"/>
                <a:cs typeface="Arial"/>
              </a:rPr>
              <a:t>Stay professional</a:t>
            </a:r>
          </a:p>
          <a:p>
            <a:endParaRPr lang="en-US" sz="2800">
              <a:latin typeface="+mj-lt"/>
              <a:cs typeface="Arial" panose="020B0604020202020204" pitchFamily="34" charset="0"/>
            </a:endParaRPr>
          </a:p>
          <a:p>
            <a:pPr marL="0" indent="0">
              <a:buNone/>
            </a:pPr>
            <a:endParaRPr lang="en-US"/>
          </a:p>
        </p:txBody>
      </p:sp>
    </p:spTree>
    <p:extLst>
      <p:ext uri="{BB962C8B-B14F-4D97-AF65-F5344CB8AC3E}">
        <p14:creationId xmlns:p14="http://schemas.microsoft.com/office/powerpoint/2010/main" val="22571139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ABCA019-8A96-2EC5-56D1-C731820D33A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1D9ED60-754C-EE7A-BAF6-049821708141}"/>
              </a:ext>
            </a:extLst>
          </p:cNvPr>
          <p:cNvSpPr/>
          <p:nvPr/>
        </p:nvSpPr>
        <p:spPr>
          <a:xfrm>
            <a:off x="304507" y="366363"/>
            <a:ext cx="11582986" cy="52506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F4C29B33-9868-3825-78DC-829D9886CF7E}"/>
              </a:ext>
            </a:extLst>
          </p:cNvPr>
          <p:cNvSpPr>
            <a:spLocks noGrp="1"/>
          </p:cNvSpPr>
          <p:nvPr>
            <p:ph type="title"/>
          </p:nvPr>
        </p:nvSpPr>
        <p:spPr>
          <a:xfrm>
            <a:off x="304506" y="2533407"/>
            <a:ext cx="11745979" cy="1325563"/>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Parents/Staff;</a:t>
            </a:r>
            <a:br>
              <a:rPr kumimoji="0" lang="en-US" sz="19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br>
            <a:br>
              <a:rPr kumimoji="0" lang="en-US" sz="10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br>
            <a:r>
              <a:rPr kumimoji="0" lang="en-US" sz="19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I wanted to let you know that today during lunch, a fight broke out in the cafeteria that unfortunately resulted in one student possibly needing stitches. We quickly phoned that student’s parents, who opted to drive their student for follow-up medical. </a:t>
            </a:r>
            <a:br>
              <a:rPr kumimoji="0" lang="en-US" sz="19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br>
            <a:br>
              <a:rPr kumimoji="0" lang="en-US" sz="10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br>
            <a:r>
              <a:rPr kumimoji="0" lang="en-US" sz="19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We are still investigating what caused the fight, but our administrative team was able to break up the altercation and identify all 10 students involved. We take matters like these very seriously, and disciplinary action is being taken.</a:t>
            </a:r>
            <a:br>
              <a:rPr kumimoji="0" lang="en-US" sz="19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br>
            <a:br>
              <a:rPr kumimoji="0" lang="en-US" sz="10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br>
            <a:r>
              <a:rPr kumimoji="0" lang="en-US" sz="19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We are taking steps to prevent any fights like this from occurring again, including minimizing crowding in the cafeteria and putting more adults in place to supervise.</a:t>
            </a:r>
            <a:br>
              <a:rPr kumimoji="0" lang="en-US" sz="19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br>
            <a:br>
              <a:rPr kumimoji="0" lang="en-US" sz="10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br>
            <a:r>
              <a:rPr kumimoji="0" lang="en-US" sz="1900" b="0" i="0" u="none" strike="noStrike" kern="1200" cap="none" spc="0" normalizeH="0" baseline="0" noProof="0">
                <a:ln>
                  <a:noFill/>
                </a:ln>
                <a:solidFill>
                  <a:prstClr val="black"/>
                </a:solidFill>
                <a:effectLst/>
                <a:uLnTx/>
                <a:uFillTx/>
                <a:latin typeface="Arial Narrow" panose="020B0606020202030204" pitchFamily="34" charset="0"/>
                <a:ea typeface="+mn-ea"/>
                <a:cs typeface="Arial" panose="020B0604020202020204" pitchFamily="34" charset="0"/>
              </a:rPr>
              <a:t>Please emphasize with your child that any kind of physical altercation is a serious violation of our Student Code of Conduct and that all disciplinary measures will be taken. We are also working as a school community to help our students better understand alternative ways to resolve differences.</a:t>
            </a:r>
            <a:br>
              <a:rPr kumimoji="0" lang="en-US" sz="1900" b="0" i="0" u="none" strike="noStrike" kern="1200" cap="none" spc="0" normalizeH="0" baseline="0" noProof="0">
                <a:ln>
                  <a:noFill/>
                </a:ln>
                <a:solidFill>
                  <a:prstClr val="black"/>
                </a:solidFill>
                <a:effectLst/>
                <a:uLnTx/>
                <a:uFillTx/>
                <a:latin typeface="Arial Narrow" panose="020B0606020202030204" pitchFamily="34" charset="0"/>
                <a:ea typeface="+mn-ea"/>
                <a:cs typeface="Arial" panose="020B0604020202020204" pitchFamily="34" charset="0"/>
              </a:rPr>
            </a:br>
            <a:br>
              <a:rPr kumimoji="0" lang="en-US" sz="10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br>
            <a:r>
              <a:rPr kumimoji="0" lang="en-US" sz="19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Should you have questions or concerns, please call the school at 723-456-7890. Thank you for your support. </a:t>
            </a:r>
            <a:br>
              <a:rPr kumimoji="0" lang="en-US" sz="19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br>
            <a:br>
              <a:rPr kumimoji="0" lang="en-US" sz="10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br>
            <a:r>
              <a:rPr kumimoji="0" lang="en-US" sz="19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Sincerely,</a:t>
            </a:r>
            <a:br>
              <a:rPr kumimoji="0" lang="en-US" sz="19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br>
            <a:r>
              <a:rPr kumimoji="0" lang="en-US" sz="19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Principal Smith</a:t>
            </a:r>
          </a:p>
        </p:txBody>
      </p:sp>
      <p:sp>
        <p:nvSpPr>
          <p:cNvPr id="7" name="Rectangle 6">
            <a:extLst>
              <a:ext uri="{FF2B5EF4-FFF2-40B4-BE49-F238E27FC236}">
                <a16:creationId xmlns:a16="http://schemas.microsoft.com/office/drawing/2014/main" id="{4EA45EBC-D6A8-BCF2-CBD6-DB0642EF11EE}"/>
              </a:ext>
            </a:extLst>
          </p:cNvPr>
          <p:cNvSpPr/>
          <p:nvPr/>
        </p:nvSpPr>
        <p:spPr>
          <a:xfrm>
            <a:off x="4278630" y="366363"/>
            <a:ext cx="3634740" cy="72226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itle 1">
            <a:extLst>
              <a:ext uri="{FF2B5EF4-FFF2-40B4-BE49-F238E27FC236}">
                <a16:creationId xmlns:a16="http://schemas.microsoft.com/office/drawing/2014/main" id="{F7608E3A-5508-0947-F1F1-BC8286DA6103}"/>
              </a:ext>
            </a:extLst>
          </p:cNvPr>
          <p:cNvSpPr txBox="1">
            <a:spLocks/>
          </p:cNvSpPr>
          <p:nvPr/>
        </p:nvSpPr>
        <p:spPr>
          <a:xfrm>
            <a:off x="4278630" y="64857"/>
            <a:ext cx="363474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Example 2</a:t>
            </a:r>
          </a:p>
        </p:txBody>
      </p:sp>
    </p:spTree>
    <p:extLst>
      <p:ext uri="{BB962C8B-B14F-4D97-AF65-F5344CB8AC3E}">
        <p14:creationId xmlns:p14="http://schemas.microsoft.com/office/powerpoint/2010/main" val="15128061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9F22587-786C-C069-CBD4-0522217C768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7C9E986-42B4-10C2-53C3-11B8DC75EDD4}"/>
              </a:ext>
            </a:extLst>
          </p:cNvPr>
          <p:cNvSpPr/>
          <p:nvPr/>
        </p:nvSpPr>
        <p:spPr>
          <a:xfrm>
            <a:off x="304507" y="366363"/>
            <a:ext cx="11582986" cy="52506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0A36D412-8DD3-6A6F-BA9F-067903068A96}"/>
              </a:ext>
            </a:extLst>
          </p:cNvPr>
          <p:cNvSpPr>
            <a:spLocks noGrp="1"/>
          </p:cNvSpPr>
          <p:nvPr>
            <p:ph type="title"/>
          </p:nvPr>
        </p:nvSpPr>
        <p:spPr>
          <a:xfrm>
            <a:off x="304506" y="2533407"/>
            <a:ext cx="11745979" cy="1325563"/>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Parents/Staff;</a:t>
            </a:r>
            <a:br>
              <a:rPr kumimoji="0" lang="en-US" sz="19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br>
            <a:br>
              <a:rPr kumimoji="0" lang="en-US" sz="1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br>
            <a:r>
              <a:rPr kumimoji="0" lang="en-US" sz="1900" i="0" u="none" strike="noStrike" kern="1200" cap="none" spc="0" normalizeH="0" baseline="0" noProof="0" dirty="0">
                <a:ln>
                  <a:noFill/>
                </a:ln>
                <a:solidFill>
                  <a:srgbClr val="00B050"/>
                </a:solidFill>
                <a:effectLst/>
                <a:uLnTx/>
                <a:uFillTx/>
                <a:latin typeface="Arial Narrow" panose="020B0606020202030204" pitchFamily="34" charset="0"/>
                <a:ea typeface="+mn-ea"/>
                <a:cs typeface="Arial" panose="020B0604020202020204" pitchFamily="34" charset="0"/>
              </a:rPr>
              <a:t>I wanted to let you know that today during lunch</a:t>
            </a:r>
            <a:r>
              <a:rPr kumimoji="0" lang="en-US" sz="19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 a fight broke out in the cafeteria that unfortunately resulted in one student possibly needing stitches. We quickly phoned that student’s parents, who opted to drive their student for follow-up medical. </a:t>
            </a:r>
            <a:br>
              <a:rPr kumimoji="0" lang="en-US" sz="19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br>
            <a:br>
              <a:rPr kumimoji="0" lang="en-US" sz="1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br>
            <a:r>
              <a:rPr kumimoji="0" lang="en-US" sz="19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We are still investigating what caused the fight, but our administrative team was able to break up the altercation and identify all 10 students involved. We take matters like these very seriously, and disciplinary action is being taken.</a:t>
            </a:r>
            <a:br>
              <a:rPr kumimoji="0" lang="en-US" sz="19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br>
            <a:br>
              <a:rPr kumimoji="0" lang="en-US" sz="1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br>
            <a:r>
              <a:rPr kumimoji="0" lang="en-US" sz="19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We are taking steps to prevent any fights like this from occurring again, including minimizing crowding in the cafeteria and putting more adults in place to supervise.</a:t>
            </a:r>
            <a:br>
              <a:rPr kumimoji="0" lang="en-US" sz="19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br>
            <a:br>
              <a:rPr kumimoji="0" lang="en-US" sz="1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br>
            <a:r>
              <a:rPr kumimoji="0" lang="en-US" sz="1900" i="0" u="none" strike="noStrike" kern="1200" cap="none" spc="0" normalizeH="0" baseline="0" noProof="0" dirty="0">
                <a:ln>
                  <a:noFill/>
                </a:ln>
                <a:solidFill>
                  <a:srgbClr val="00B050"/>
                </a:solidFill>
                <a:effectLst/>
                <a:uLnTx/>
                <a:uFillTx/>
                <a:latin typeface="Arial Narrow" panose="020B0606020202030204" pitchFamily="34" charset="0"/>
                <a:ea typeface="+mn-ea"/>
                <a:cs typeface="Arial" panose="020B0604020202020204" pitchFamily="34" charset="0"/>
              </a:rPr>
              <a:t>Please emphasize with your child that any kind of physical altercation is a serious violation of our Student Code of Conduct and that all disciplinary measures will be taken. We are also working as a school community to help our students better understand alternative ways to resolve differences.</a:t>
            </a:r>
            <a:br>
              <a:rPr kumimoji="0" lang="en-US" sz="19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br>
            <a:br>
              <a:rPr kumimoji="0" lang="en-US" sz="1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br>
            <a:r>
              <a:rPr kumimoji="0" lang="en-US" sz="19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Should you have questions or concerns, please call the school at 723-456-7890. Thank you for your support. </a:t>
            </a:r>
            <a:br>
              <a:rPr kumimoji="0" lang="en-US" sz="19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br>
            <a:br>
              <a:rPr kumimoji="0" lang="en-US" sz="1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br>
            <a:r>
              <a:rPr kumimoji="0" lang="en-US" sz="19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Sincerely,</a:t>
            </a:r>
            <a:br>
              <a:rPr kumimoji="0" lang="en-US" sz="19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br>
            <a:r>
              <a:rPr kumimoji="0" lang="en-US" sz="19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Principal Smith</a:t>
            </a:r>
          </a:p>
        </p:txBody>
      </p:sp>
      <p:sp>
        <p:nvSpPr>
          <p:cNvPr id="7" name="Rectangle 6">
            <a:extLst>
              <a:ext uri="{FF2B5EF4-FFF2-40B4-BE49-F238E27FC236}">
                <a16:creationId xmlns:a16="http://schemas.microsoft.com/office/drawing/2014/main" id="{6B41FD11-65F1-ED9A-C6E9-E5E584E4D69A}"/>
              </a:ext>
            </a:extLst>
          </p:cNvPr>
          <p:cNvSpPr/>
          <p:nvPr/>
        </p:nvSpPr>
        <p:spPr>
          <a:xfrm>
            <a:off x="4278630" y="366363"/>
            <a:ext cx="3634740" cy="72226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itle 1">
            <a:extLst>
              <a:ext uri="{FF2B5EF4-FFF2-40B4-BE49-F238E27FC236}">
                <a16:creationId xmlns:a16="http://schemas.microsoft.com/office/drawing/2014/main" id="{71C8C616-624F-BB95-695A-A897AC8C590C}"/>
              </a:ext>
            </a:extLst>
          </p:cNvPr>
          <p:cNvSpPr txBox="1">
            <a:spLocks/>
          </p:cNvSpPr>
          <p:nvPr/>
        </p:nvSpPr>
        <p:spPr>
          <a:xfrm>
            <a:off x="4278630" y="64857"/>
            <a:ext cx="363474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Example 2</a:t>
            </a:r>
          </a:p>
        </p:txBody>
      </p:sp>
    </p:spTree>
    <p:extLst>
      <p:ext uri="{BB962C8B-B14F-4D97-AF65-F5344CB8AC3E}">
        <p14:creationId xmlns:p14="http://schemas.microsoft.com/office/powerpoint/2010/main" val="265820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F732C-CA16-D724-987C-E814FBC670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31EC11-72B3-C54E-1F89-C87878A618F6}"/>
              </a:ext>
            </a:extLst>
          </p:cNvPr>
          <p:cNvSpPr>
            <a:spLocks noGrp="1"/>
          </p:cNvSpPr>
          <p:nvPr>
            <p:ph type="title"/>
          </p:nvPr>
        </p:nvSpPr>
        <p:spPr/>
        <p:txBody>
          <a:bodyPr>
            <a:normAutofit/>
          </a:bodyPr>
          <a:lstStyle/>
          <a:p>
            <a:r>
              <a:rPr lang="en-US">
                <a:latin typeface="+mj-lt"/>
              </a:rPr>
              <a:t>Set the Expectations</a:t>
            </a:r>
          </a:p>
        </p:txBody>
      </p:sp>
      <p:sp>
        <p:nvSpPr>
          <p:cNvPr id="19" name="TextBox 10">
            <a:extLst>
              <a:ext uri="{FF2B5EF4-FFF2-40B4-BE49-F238E27FC236}">
                <a16:creationId xmlns:a16="http://schemas.microsoft.com/office/drawing/2014/main" id="{D59A5898-7FE7-36E8-0662-66AEA901B85A}"/>
              </a:ext>
            </a:extLst>
          </p:cNvPr>
          <p:cNvSpPr txBox="1"/>
          <p:nvPr/>
        </p:nvSpPr>
        <p:spPr>
          <a:xfrm>
            <a:off x="2220685" y="1969398"/>
            <a:ext cx="8229600" cy="1507272"/>
          </a:xfrm>
          <a:prstGeom prst="rect">
            <a:avLst/>
          </a:prstGeom>
        </p:spPr>
        <p:txBody>
          <a:bodyPr wrap="square" lIns="0" tIns="0" rIns="0" bIns="0" rtlCol="0" anchor="t">
            <a:spAutoFit/>
          </a:bodyPr>
          <a:lstStyle/>
          <a:p>
            <a:pPr marL="0" marR="0" lvl="0" indent="0" algn="l" defTabSz="914400" rtl="0" eaLnBrk="1" fontAlgn="auto" latinLnBrk="0" hangingPunct="1">
              <a:lnSpc>
                <a:spcPts val="6299"/>
              </a:lnSpc>
              <a:spcBef>
                <a:spcPts val="0"/>
              </a:spcBef>
              <a:spcAft>
                <a:spcPts val="0"/>
              </a:spcAft>
              <a:buClrTx/>
              <a:buSzTx/>
              <a:buFontTx/>
              <a:buNone/>
              <a:tabLst/>
              <a:defRPr/>
            </a:pPr>
            <a:r>
              <a:rPr kumimoji="0" lang="en-US" sz="3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FYI process</a:t>
            </a:r>
          </a:p>
          <a:p>
            <a:pPr marL="0" marR="0" lvl="0" indent="0" algn="l" defTabSz="914400" rtl="0" eaLnBrk="1" fontAlgn="auto" latinLnBrk="0" hangingPunct="1">
              <a:lnSpc>
                <a:spcPts val="6299"/>
              </a:lnSpc>
              <a:spcBef>
                <a:spcPts val="0"/>
              </a:spcBef>
              <a:spcAft>
                <a:spcPts val="0"/>
              </a:spcAft>
              <a:buClrTx/>
              <a:buSzTx/>
              <a:buFontTx/>
              <a:buNone/>
              <a:tabLst/>
              <a:defRPr/>
            </a:pPr>
            <a:endParaRPr kumimoji="0" lang="en-US" sz="3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20" name="TextBox 10">
            <a:extLst>
              <a:ext uri="{FF2B5EF4-FFF2-40B4-BE49-F238E27FC236}">
                <a16:creationId xmlns:a16="http://schemas.microsoft.com/office/drawing/2014/main" id="{D125F9E9-EDE9-C84B-1C70-597FF8F34F22}"/>
              </a:ext>
            </a:extLst>
          </p:cNvPr>
          <p:cNvSpPr txBox="1"/>
          <p:nvPr/>
        </p:nvSpPr>
        <p:spPr>
          <a:xfrm>
            <a:off x="2220685" y="2879452"/>
            <a:ext cx="8639509" cy="923330"/>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3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Practice responsive and respectful communications with parents, staff and students</a:t>
            </a:r>
          </a:p>
        </p:txBody>
      </p:sp>
      <p:sp>
        <p:nvSpPr>
          <p:cNvPr id="25" name="TextBox 10">
            <a:extLst>
              <a:ext uri="{FF2B5EF4-FFF2-40B4-BE49-F238E27FC236}">
                <a16:creationId xmlns:a16="http://schemas.microsoft.com/office/drawing/2014/main" id="{1C3D8023-71F4-1B24-1B20-00A48CE0136A}"/>
              </a:ext>
            </a:extLst>
          </p:cNvPr>
          <p:cNvSpPr txBox="1"/>
          <p:nvPr/>
        </p:nvSpPr>
        <p:spPr>
          <a:xfrm>
            <a:off x="2220686" y="4018310"/>
            <a:ext cx="9595394" cy="461665"/>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3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We respond even when we can’t be perfect</a:t>
            </a:r>
          </a:p>
        </p:txBody>
      </p:sp>
      <p:sp>
        <p:nvSpPr>
          <p:cNvPr id="26" name="TextBox 10">
            <a:extLst>
              <a:ext uri="{FF2B5EF4-FFF2-40B4-BE49-F238E27FC236}">
                <a16:creationId xmlns:a16="http://schemas.microsoft.com/office/drawing/2014/main" id="{C86DBE31-C671-E37B-022C-FBB2AD8E47CF}"/>
              </a:ext>
            </a:extLst>
          </p:cNvPr>
          <p:cNvSpPr txBox="1"/>
          <p:nvPr/>
        </p:nvSpPr>
        <p:spPr>
          <a:xfrm>
            <a:off x="2220684" y="4753584"/>
            <a:ext cx="7858981" cy="923330"/>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3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Request talking points as appropriate to help ensure a consistent message</a:t>
            </a:r>
          </a:p>
        </p:txBody>
      </p:sp>
      <p:grpSp>
        <p:nvGrpSpPr>
          <p:cNvPr id="3" name="Group 2">
            <a:extLst>
              <a:ext uri="{FF2B5EF4-FFF2-40B4-BE49-F238E27FC236}">
                <a16:creationId xmlns:a16="http://schemas.microsoft.com/office/drawing/2014/main" id="{A8A04308-1852-66A2-7143-800C0AABCB66}"/>
              </a:ext>
            </a:extLst>
          </p:cNvPr>
          <p:cNvGrpSpPr/>
          <p:nvPr/>
        </p:nvGrpSpPr>
        <p:grpSpPr>
          <a:xfrm>
            <a:off x="1204852" y="2139045"/>
            <a:ext cx="603039" cy="603039"/>
            <a:chOff x="1204864" y="3127480"/>
            <a:chExt cx="603039" cy="603039"/>
          </a:xfrm>
        </p:grpSpPr>
        <p:pic>
          <p:nvPicPr>
            <p:cNvPr id="4" name="Picture 2">
              <a:extLst>
                <a:ext uri="{FF2B5EF4-FFF2-40B4-BE49-F238E27FC236}">
                  <a16:creationId xmlns:a16="http://schemas.microsoft.com/office/drawing/2014/main" id="{10B358BC-1EFB-3BC3-D309-C034CE1CE4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5" name="Graphic 4" descr="Checkmark with solid fill">
              <a:extLst>
                <a:ext uri="{FF2B5EF4-FFF2-40B4-BE49-F238E27FC236}">
                  <a16:creationId xmlns:a16="http://schemas.microsoft.com/office/drawing/2014/main" id="{0899C260-1418-143D-EFBF-5684A3C381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6" name="Group 5">
            <a:extLst>
              <a:ext uri="{FF2B5EF4-FFF2-40B4-BE49-F238E27FC236}">
                <a16:creationId xmlns:a16="http://schemas.microsoft.com/office/drawing/2014/main" id="{053005B0-382E-C0BF-1534-4C3DFD6CBB55}"/>
              </a:ext>
            </a:extLst>
          </p:cNvPr>
          <p:cNvGrpSpPr/>
          <p:nvPr/>
        </p:nvGrpSpPr>
        <p:grpSpPr>
          <a:xfrm>
            <a:off x="1204852" y="3039597"/>
            <a:ext cx="603039" cy="603039"/>
            <a:chOff x="1204864" y="3127480"/>
            <a:chExt cx="603039" cy="603039"/>
          </a:xfrm>
        </p:grpSpPr>
        <p:pic>
          <p:nvPicPr>
            <p:cNvPr id="7" name="Picture 2">
              <a:extLst>
                <a:ext uri="{FF2B5EF4-FFF2-40B4-BE49-F238E27FC236}">
                  <a16:creationId xmlns:a16="http://schemas.microsoft.com/office/drawing/2014/main" id="{EEDED2D1-3150-C47F-8018-D4AA82B3F91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8" name="Graphic 7" descr="Checkmark with solid fill">
              <a:extLst>
                <a:ext uri="{FF2B5EF4-FFF2-40B4-BE49-F238E27FC236}">
                  <a16:creationId xmlns:a16="http://schemas.microsoft.com/office/drawing/2014/main" id="{91B5B3A4-4ED2-C88E-CC77-A9880B5C99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9" name="Group 8">
            <a:extLst>
              <a:ext uri="{FF2B5EF4-FFF2-40B4-BE49-F238E27FC236}">
                <a16:creationId xmlns:a16="http://schemas.microsoft.com/office/drawing/2014/main" id="{FBDE6EBD-DD21-04E0-E76E-B4C38B6265C4}"/>
              </a:ext>
            </a:extLst>
          </p:cNvPr>
          <p:cNvGrpSpPr/>
          <p:nvPr/>
        </p:nvGrpSpPr>
        <p:grpSpPr>
          <a:xfrm>
            <a:off x="1233295" y="4018310"/>
            <a:ext cx="603039" cy="603039"/>
            <a:chOff x="1204864" y="3127480"/>
            <a:chExt cx="603039" cy="603039"/>
          </a:xfrm>
        </p:grpSpPr>
        <p:pic>
          <p:nvPicPr>
            <p:cNvPr id="10" name="Picture 2">
              <a:extLst>
                <a:ext uri="{FF2B5EF4-FFF2-40B4-BE49-F238E27FC236}">
                  <a16:creationId xmlns:a16="http://schemas.microsoft.com/office/drawing/2014/main" id="{89C05153-4774-5490-E3D2-D8DF64CE696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1" name="Graphic 10" descr="Checkmark with solid fill">
              <a:extLst>
                <a:ext uri="{FF2B5EF4-FFF2-40B4-BE49-F238E27FC236}">
                  <a16:creationId xmlns:a16="http://schemas.microsoft.com/office/drawing/2014/main" id="{6943B249-1CF8-9732-7327-99C65B62B3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12" name="Group 11">
            <a:extLst>
              <a:ext uri="{FF2B5EF4-FFF2-40B4-BE49-F238E27FC236}">
                <a16:creationId xmlns:a16="http://schemas.microsoft.com/office/drawing/2014/main" id="{BFB8EF24-74B5-9FAF-A8C3-BFF6C90E484F}"/>
              </a:ext>
            </a:extLst>
          </p:cNvPr>
          <p:cNvGrpSpPr/>
          <p:nvPr/>
        </p:nvGrpSpPr>
        <p:grpSpPr>
          <a:xfrm>
            <a:off x="1233295" y="4913729"/>
            <a:ext cx="603039" cy="603039"/>
            <a:chOff x="1204864" y="3127480"/>
            <a:chExt cx="603039" cy="603039"/>
          </a:xfrm>
        </p:grpSpPr>
        <p:pic>
          <p:nvPicPr>
            <p:cNvPr id="13" name="Picture 2">
              <a:extLst>
                <a:ext uri="{FF2B5EF4-FFF2-40B4-BE49-F238E27FC236}">
                  <a16:creationId xmlns:a16="http://schemas.microsoft.com/office/drawing/2014/main" id="{537CC81A-4115-FB83-3DAA-5B9567E6529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5" name="Graphic 14" descr="Checkmark with solid fill">
              <a:extLst>
                <a:ext uri="{FF2B5EF4-FFF2-40B4-BE49-F238E27FC236}">
                  <a16:creationId xmlns:a16="http://schemas.microsoft.com/office/drawing/2014/main" id="{9DFADA5A-60E7-99C7-39DF-83481840CB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sp>
        <p:nvSpPr>
          <p:cNvPr id="14" name="TextBox 13">
            <a:extLst>
              <a:ext uri="{FF2B5EF4-FFF2-40B4-BE49-F238E27FC236}">
                <a16:creationId xmlns:a16="http://schemas.microsoft.com/office/drawing/2014/main" id="{628392E7-4AF2-F283-7F20-8C41EF322F74}"/>
              </a:ext>
            </a:extLst>
          </p:cNvPr>
          <p:cNvSpPr txBox="1"/>
          <p:nvPr/>
        </p:nvSpPr>
        <p:spPr>
          <a:xfrm>
            <a:off x="10888602" y="-169405"/>
            <a:ext cx="742786" cy="2015936"/>
          </a:xfrm>
          <a:prstGeom prst="rect">
            <a:avLst/>
          </a:prstGeom>
          <a:noFill/>
        </p:spPr>
        <p:txBody>
          <a:bodyPr wrap="square" rtlCol="0">
            <a:spAutoFit/>
          </a:bodyPr>
          <a:lstStyle/>
          <a:p>
            <a:r>
              <a:rPr lang="en-US" sz="12500">
                <a:solidFill>
                  <a:schemeClr val="bg1"/>
                </a:solidFill>
                <a:latin typeface="Verdana Pro Black" panose="020F0502020204030204" pitchFamily="34" charset="0"/>
              </a:rPr>
              <a:t>1</a:t>
            </a:r>
          </a:p>
        </p:txBody>
      </p:sp>
    </p:spTree>
    <p:extLst>
      <p:ext uri="{BB962C8B-B14F-4D97-AF65-F5344CB8AC3E}">
        <p14:creationId xmlns:p14="http://schemas.microsoft.com/office/powerpoint/2010/main" val="2852247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9B431-D626-1D51-E0AF-5E624F9D6E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E7C8CF-8408-E8BE-2782-87C817188A1B}"/>
              </a:ext>
            </a:extLst>
          </p:cNvPr>
          <p:cNvSpPr>
            <a:spLocks noGrp="1"/>
          </p:cNvSpPr>
          <p:nvPr>
            <p:ph type="title"/>
          </p:nvPr>
        </p:nvSpPr>
        <p:spPr>
          <a:xfrm>
            <a:off x="838200" y="890992"/>
            <a:ext cx="9172699" cy="799696"/>
          </a:xfrm>
        </p:spPr>
        <p:txBody>
          <a:bodyPr>
            <a:normAutofit/>
          </a:bodyPr>
          <a:lstStyle/>
          <a:p>
            <a:r>
              <a:rPr lang="en-US">
                <a:latin typeface="+mj-lt"/>
              </a:rPr>
              <a:t>Watch for Timeliness and Tone</a:t>
            </a:r>
          </a:p>
        </p:txBody>
      </p:sp>
      <p:sp>
        <p:nvSpPr>
          <p:cNvPr id="19" name="TextBox 10">
            <a:extLst>
              <a:ext uri="{FF2B5EF4-FFF2-40B4-BE49-F238E27FC236}">
                <a16:creationId xmlns:a16="http://schemas.microsoft.com/office/drawing/2014/main" id="{1DCF3AF2-2983-626C-96A5-F6397DC7C039}"/>
              </a:ext>
            </a:extLst>
          </p:cNvPr>
          <p:cNvSpPr txBox="1"/>
          <p:nvPr/>
        </p:nvSpPr>
        <p:spPr>
          <a:xfrm>
            <a:off x="2220685" y="2011930"/>
            <a:ext cx="8252385" cy="1384995"/>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Are parents getting the information they need when they need it?</a:t>
            </a:r>
          </a:p>
          <a:p>
            <a:pPr marL="0" marR="0" lvl="0" indent="0" algn="l" defTabSz="914400" rtl="0" eaLnBrk="1" fontAlgn="auto" latinLnBrk="0" hangingPunct="1">
              <a:spcBef>
                <a:spcPts val="0"/>
              </a:spcBef>
              <a:spcAft>
                <a:spcPts val="0"/>
              </a:spcAft>
              <a:buClrTx/>
              <a:buSzTx/>
              <a:buFontTx/>
              <a:buNone/>
              <a:tabLst/>
              <a:defRPr/>
            </a:pPr>
            <a:endPar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endParaRPr>
          </a:p>
        </p:txBody>
      </p:sp>
      <p:sp>
        <p:nvSpPr>
          <p:cNvPr id="20" name="TextBox 10">
            <a:extLst>
              <a:ext uri="{FF2B5EF4-FFF2-40B4-BE49-F238E27FC236}">
                <a16:creationId xmlns:a16="http://schemas.microsoft.com/office/drawing/2014/main" id="{B18DD7E6-0781-9425-0E12-21BF7E9AA669}"/>
              </a:ext>
            </a:extLst>
          </p:cNvPr>
          <p:cNvSpPr txBox="1"/>
          <p:nvPr/>
        </p:nvSpPr>
        <p:spPr>
          <a:xfrm>
            <a:off x="2220685" y="3213970"/>
            <a:ext cx="8915887" cy="923330"/>
          </a:xfrm>
          <a:prstGeom prst="rect">
            <a:avLst/>
          </a:prstGeom>
        </p:spPr>
        <p:txBody>
          <a:bodyPr wrap="square" lIns="0" tIns="0" rIns="0" bIns="0" rtlCol="0" anchor="t">
            <a:spAutoFit/>
          </a:bodyPr>
          <a:lstStyle/>
          <a:p>
            <a:pPr>
              <a:defRPr/>
            </a:pPr>
            <a:r>
              <a:rPr kumimoji="0" lang="en-US" sz="3000" b="0" i="0" u="none" strike="noStrike" kern="1200" cap="none" spc="0" normalizeH="0" baseline="0" noProof="0" dirty="0">
                <a:ln>
                  <a:noFill/>
                </a:ln>
                <a:solidFill>
                  <a:srgbClr val="113058"/>
                </a:solidFill>
                <a:effectLst/>
                <a:uLnTx/>
                <a:uFillTx/>
                <a:latin typeface="Arial"/>
                <a:cs typeface="Arial"/>
              </a:rPr>
              <a:t>Are you being kept informed of important issues, so you </a:t>
            </a:r>
            <a:r>
              <a:rPr lang="en-US" sz="3000" dirty="0">
                <a:solidFill>
                  <a:srgbClr val="113058"/>
                </a:solidFill>
                <a:latin typeface="Arial"/>
                <a:cs typeface="Arial"/>
              </a:rPr>
              <a:t>can answer</a:t>
            </a:r>
            <a:r>
              <a:rPr kumimoji="0" lang="en-US" sz="3000" b="0" i="0" u="none" strike="noStrike" kern="1200" cap="none" spc="0" normalizeH="0" baseline="0" noProof="0" dirty="0">
                <a:ln>
                  <a:noFill/>
                </a:ln>
                <a:solidFill>
                  <a:srgbClr val="113058"/>
                </a:solidFill>
                <a:effectLst/>
                <a:uLnTx/>
                <a:uFillTx/>
                <a:latin typeface="Arial"/>
                <a:cs typeface="Arial"/>
              </a:rPr>
              <a:t> parent/community questions?</a:t>
            </a:r>
          </a:p>
        </p:txBody>
      </p:sp>
      <p:sp>
        <p:nvSpPr>
          <p:cNvPr id="25" name="TextBox 10">
            <a:extLst>
              <a:ext uri="{FF2B5EF4-FFF2-40B4-BE49-F238E27FC236}">
                <a16:creationId xmlns:a16="http://schemas.microsoft.com/office/drawing/2014/main" id="{E5D557AA-2CAA-FD9D-C3A3-11942FC9D5A1}"/>
              </a:ext>
            </a:extLst>
          </p:cNvPr>
          <p:cNvSpPr txBox="1"/>
          <p:nvPr/>
        </p:nvSpPr>
        <p:spPr>
          <a:xfrm>
            <a:off x="2220686" y="4399751"/>
            <a:ext cx="959539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Empathetic voice</a:t>
            </a:r>
          </a:p>
        </p:txBody>
      </p:sp>
      <p:sp>
        <p:nvSpPr>
          <p:cNvPr id="26" name="TextBox 10">
            <a:extLst>
              <a:ext uri="{FF2B5EF4-FFF2-40B4-BE49-F238E27FC236}">
                <a16:creationId xmlns:a16="http://schemas.microsoft.com/office/drawing/2014/main" id="{233C2C39-9AE6-F490-BC45-57FA939F8156}"/>
              </a:ext>
            </a:extLst>
          </p:cNvPr>
          <p:cNvSpPr txBox="1"/>
          <p:nvPr/>
        </p:nvSpPr>
        <p:spPr>
          <a:xfrm>
            <a:off x="2220686" y="5230619"/>
            <a:ext cx="9595394" cy="46166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113058"/>
                </a:solidFill>
                <a:effectLst/>
                <a:uLnTx/>
                <a:uFillTx/>
                <a:latin typeface="Arial" panose="020B0604020202020204" pitchFamily="34" charset="0"/>
                <a:ea typeface="+mn-ea"/>
                <a:cs typeface="Arial" panose="020B0604020202020204" pitchFamily="34" charset="0"/>
              </a:rPr>
              <a:t>We’re all in this together</a:t>
            </a:r>
          </a:p>
        </p:txBody>
      </p:sp>
      <p:grpSp>
        <p:nvGrpSpPr>
          <p:cNvPr id="9" name="Group 8">
            <a:extLst>
              <a:ext uri="{FF2B5EF4-FFF2-40B4-BE49-F238E27FC236}">
                <a16:creationId xmlns:a16="http://schemas.microsoft.com/office/drawing/2014/main" id="{23DC0AF3-9D44-1F18-C1C3-5E77F50A0FC4}"/>
              </a:ext>
            </a:extLst>
          </p:cNvPr>
          <p:cNvGrpSpPr/>
          <p:nvPr/>
        </p:nvGrpSpPr>
        <p:grpSpPr>
          <a:xfrm>
            <a:off x="1204861" y="2123285"/>
            <a:ext cx="603039" cy="603039"/>
            <a:chOff x="1204864" y="3127480"/>
            <a:chExt cx="603039" cy="603039"/>
          </a:xfrm>
        </p:grpSpPr>
        <p:pic>
          <p:nvPicPr>
            <p:cNvPr id="10" name="Picture 2">
              <a:extLst>
                <a:ext uri="{FF2B5EF4-FFF2-40B4-BE49-F238E27FC236}">
                  <a16:creationId xmlns:a16="http://schemas.microsoft.com/office/drawing/2014/main" id="{5805E126-752F-E1FE-6B48-42699C3116D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1" name="Graphic 10" descr="Checkmark with solid fill">
              <a:extLst>
                <a:ext uri="{FF2B5EF4-FFF2-40B4-BE49-F238E27FC236}">
                  <a16:creationId xmlns:a16="http://schemas.microsoft.com/office/drawing/2014/main" id="{1791BA2B-8D37-BE8A-8E84-556E96DD6E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12" name="Group 11">
            <a:extLst>
              <a:ext uri="{FF2B5EF4-FFF2-40B4-BE49-F238E27FC236}">
                <a16:creationId xmlns:a16="http://schemas.microsoft.com/office/drawing/2014/main" id="{CCF43CA3-7A5E-F5E8-0F13-EBF7D90AE22A}"/>
              </a:ext>
            </a:extLst>
          </p:cNvPr>
          <p:cNvGrpSpPr/>
          <p:nvPr/>
        </p:nvGrpSpPr>
        <p:grpSpPr>
          <a:xfrm>
            <a:off x="1204858" y="3224252"/>
            <a:ext cx="603039" cy="603039"/>
            <a:chOff x="1204864" y="3127480"/>
            <a:chExt cx="603039" cy="603039"/>
          </a:xfrm>
        </p:grpSpPr>
        <p:pic>
          <p:nvPicPr>
            <p:cNvPr id="13" name="Picture 2">
              <a:extLst>
                <a:ext uri="{FF2B5EF4-FFF2-40B4-BE49-F238E27FC236}">
                  <a16:creationId xmlns:a16="http://schemas.microsoft.com/office/drawing/2014/main" id="{44F82240-845B-952C-E554-828BB69A2E7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5" name="Graphic 14" descr="Checkmark with solid fill">
              <a:extLst>
                <a:ext uri="{FF2B5EF4-FFF2-40B4-BE49-F238E27FC236}">
                  <a16:creationId xmlns:a16="http://schemas.microsoft.com/office/drawing/2014/main" id="{C204EE50-3267-1407-DC13-F53CBB75BB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16" name="Group 15">
            <a:extLst>
              <a:ext uri="{FF2B5EF4-FFF2-40B4-BE49-F238E27FC236}">
                <a16:creationId xmlns:a16="http://schemas.microsoft.com/office/drawing/2014/main" id="{95355027-50A6-07F4-2ACA-24578DACF57D}"/>
              </a:ext>
            </a:extLst>
          </p:cNvPr>
          <p:cNvGrpSpPr/>
          <p:nvPr/>
        </p:nvGrpSpPr>
        <p:grpSpPr>
          <a:xfrm>
            <a:off x="1204858" y="4275648"/>
            <a:ext cx="603039" cy="603039"/>
            <a:chOff x="1204864" y="3127480"/>
            <a:chExt cx="603039" cy="603039"/>
          </a:xfrm>
        </p:grpSpPr>
        <p:pic>
          <p:nvPicPr>
            <p:cNvPr id="17" name="Picture 2">
              <a:extLst>
                <a:ext uri="{FF2B5EF4-FFF2-40B4-BE49-F238E27FC236}">
                  <a16:creationId xmlns:a16="http://schemas.microsoft.com/office/drawing/2014/main" id="{660B4883-8C31-EAD5-6FF4-BC1BFD19C5D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18" name="Graphic 17" descr="Checkmark with solid fill">
              <a:extLst>
                <a:ext uri="{FF2B5EF4-FFF2-40B4-BE49-F238E27FC236}">
                  <a16:creationId xmlns:a16="http://schemas.microsoft.com/office/drawing/2014/main" id="{CAF17FD8-9DCE-E8C0-5AB7-E520E1FFDC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grpSp>
        <p:nvGrpSpPr>
          <p:cNvPr id="24" name="Group 23">
            <a:extLst>
              <a:ext uri="{FF2B5EF4-FFF2-40B4-BE49-F238E27FC236}">
                <a16:creationId xmlns:a16="http://schemas.microsoft.com/office/drawing/2014/main" id="{C8BB9270-1262-8776-F079-BB935F397AA2}"/>
              </a:ext>
            </a:extLst>
          </p:cNvPr>
          <p:cNvGrpSpPr/>
          <p:nvPr/>
        </p:nvGrpSpPr>
        <p:grpSpPr>
          <a:xfrm>
            <a:off x="1204855" y="5139345"/>
            <a:ext cx="603039" cy="603039"/>
            <a:chOff x="1204864" y="3127480"/>
            <a:chExt cx="603039" cy="603039"/>
          </a:xfrm>
        </p:grpSpPr>
        <p:pic>
          <p:nvPicPr>
            <p:cNvPr id="27" name="Picture 2">
              <a:extLst>
                <a:ext uri="{FF2B5EF4-FFF2-40B4-BE49-F238E27FC236}">
                  <a16:creationId xmlns:a16="http://schemas.microsoft.com/office/drawing/2014/main" id="{BC29323C-70DC-2CE1-F496-54BD41C6CAF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4864" y="3127480"/>
              <a:ext cx="603039" cy="603039"/>
            </a:xfrm>
            <a:prstGeom prst="rect">
              <a:avLst/>
            </a:prstGeom>
          </p:spPr>
        </p:pic>
        <p:pic>
          <p:nvPicPr>
            <p:cNvPr id="28" name="Graphic 27" descr="Checkmark with solid fill">
              <a:extLst>
                <a:ext uri="{FF2B5EF4-FFF2-40B4-BE49-F238E27FC236}">
                  <a16:creationId xmlns:a16="http://schemas.microsoft.com/office/drawing/2014/main" id="{C8B6B204-5C54-2E31-F076-399E73EC3D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374" y="3220430"/>
              <a:ext cx="406015" cy="406015"/>
            </a:xfrm>
            <a:prstGeom prst="rect">
              <a:avLst/>
            </a:prstGeom>
          </p:spPr>
        </p:pic>
      </p:grpSp>
      <p:sp>
        <p:nvSpPr>
          <p:cNvPr id="3" name="TextBox 2">
            <a:extLst>
              <a:ext uri="{FF2B5EF4-FFF2-40B4-BE49-F238E27FC236}">
                <a16:creationId xmlns:a16="http://schemas.microsoft.com/office/drawing/2014/main" id="{00112EC3-EB7C-3C27-5FE3-073C9D52EFCE}"/>
              </a:ext>
            </a:extLst>
          </p:cNvPr>
          <p:cNvSpPr txBox="1"/>
          <p:nvPr/>
        </p:nvSpPr>
        <p:spPr>
          <a:xfrm>
            <a:off x="10854046" y="-116976"/>
            <a:ext cx="1641639" cy="2015936"/>
          </a:xfrm>
          <a:prstGeom prst="rect">
            <a:avLst/>
          </a:prstGeom>
          <a:noFill/>
        </p:spPr>
        <p:txBody>
          <a:bodyPr wrap="square" rtlCol="0">
            <a:spAutoFit/>
          </a:bodyPr>
          <a:lstStyle/>
          <a:p>
            <a:r>
              <a:rPr lang="en-US" sz="12500">
                <a:solidFill>
                  <a:schemeClr val="bg1"/>
                </a:solidFill>
                <a:latin typeface="Verdana Pro Black" panose="020F0502020204030204" pitchFamily="34" charset="0"/>
              </a:rPr>
              <a:t>2</a:t>
            </a:r>
          </a:p>
        </p:txBody>
      </p:sp>
    </p:spTree>
    <p:extLst>
      <p:ext uri="{BB962C8B-B14F-4D97-AF65-F5344CB8AC3E}">
        <p14:creationId xmlns:p14="http://schemas.microsoft.com/office/powerpoint/2010/main" val="3961272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9981D-2340-833B-8BF0-F506467BDB7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A178454-B396-228F-6291-246924B51B0A}"/>
              </a:ext>
            </a:extLst>
          </p:cNvPr>
          <p:cNvSpPr/>
          <p:nvPr/>
        </p:nvSpPr>
        <p:spPr>
          <a:xfrm>
            <a:off x="304507" y="366363"/>
            <a:ext cx="11582986" cy="52506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E42B87B6-356F-B5AC-5160-020F0C535F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975" y="178783"/>
            <a:ext cx="4776234" cy="3476704"/>
          </a:xfrm>
          <a:prstGeom prst="rect">
            <a:avLst/>
          </a:prstGeom>
        </p:spPr>
      </p:pic>
      <p:sp>
        <p:nvSpPr>
          <p:cNvPr id="2" name="Title 1">
            <a:extLst>
              <a:ext uri="{FF2B5EF4-FFF2-40B4-BE49-F238E27FC236}">
                <a16:creationId xmlns:a16="http://schemas.microsoft.com/office/drawing/2014/main" id="{5662EB14-5C4D-D2AC-9632-C6AB95671C69}"/>
              </a:ext>
            </a:extLst>
          </p:cNvPr>
          <p:cNvSpPr>
            <a:spLocks noGrp="1"/>
          </p:cNvSpPr>
          <p:nvPr>
            <p:ph type="title"/>
          </p:nvPr>
        </p:nvSpPr>
        <p:spPr>
          <a:xfrm>
            <a:off x="5197385" y="3408239"/>
            <a:ext cx="6504757" cy="1383291"/>
          </a:xfrm>
        </p:spPr>
        <p:txBody>
          <a:bodyPr>
            <a:noAutofit/>
          </a:bodyPr>
          <a:lstStyle/>
          <a:p>
            <a:r>
              <a:rPr lang="en-US" sz="2800" b="0" dirty="0">
                <a:solidFill>
                  <a:schemeClr val="tx1"/>
                </a:solidFill>
                <a:latin typeface="Verdana"/>
                <a:ea typeface="Verdana"/>
              </a:rPr>
              <a:t>Look at the following example of a parent communique. What sentences or phrases help convey the ideas discussed around timeliness/tone and conveying that we’re all in this together?  </a:t>
            </a:r>
          </a:p>
        </p:txBody>
      </p:sp>
      <p:sp>
        <p:nvSpPr>
          <p:cNvPr id="5" name="Title 1">
            <a:extLst>
              <a:ext uri="{FF2B5EF4-FFF2-40B4-BE49-F238E27FC236}">
                <a16:creationId xmlns:a16="http://schemas.microsoft.com/office/drawing/2014/main" id="{E4AB4F6A-6CE3-5070-3738-6CCF75148178}"/>
              </a:ext>
            </a:extLst>
          </p:cNvPr>
          <p:cNvSpPr txBox="1">
            <a:spLocks/>
          </p:cNvSpPr>
          <p:nvPr/>
        </p:nvSpPr>
        <p:spPr>
          <a:xfrm rot="20958552">
            <a:off x="-660598" y="918169"/>
            <a:ext cx="607314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5000">
                <a:cs typeface="Arial" panose="020B0604020202020204" pitchFamily="34" charset="0"/>
              </a:rPr>
              <a:t>Discussion </a:t>
            </a:r>
          </a:p>
          <a:p>
            <a:pPr algn="ctr"/>
            <a:r>
              <a:rPr lang="en-US" sz="5000">
                <a:cs typeface="Arial" panose="020B0604020202020204" pitchFamily="34" charset="0"/>
              </a:rPr>
              <a:t>Time</a:t>
            </a:r>
          </a:p>
        </p:txBody>
      </p:sp>
      <p:sp>
        <p:nvSpPr>
          <p:cNvPr id="7" name="Rectangle 6">
            <a:extLst>
              <a:ext uri="{FF2B5EF4-FFF2-40B4-BE49-F238E27FC236}">
                <a16:creationId xmlns:a16="http://schemas.microsoft.com/office/drawing/2014/main" id="{6A5D894C-5877-ED6C-4D9C-B68BCE41CF60}"/>
              </a:ext>
            </a:extLst>
          </p:cNvPr>
          <p:cNvSpPr/>
          <p:nvPr/>
        </p:nvSpPr>
        <p:spPr>
          <a:xfrm>
            <a:off x="6551481" y="1658724"/>
            <a:ext cx="3634740" cy="72226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6EF775A-93F4-3288-F4F6-0D2C067BAE8F}"/>
              </a:ext>
            </a:extLst>
          </p:cNvPr>
          <p:cNvSpPr txBox="1">
            <a:spLocks/>
          </p:cNvSpPr>
          <p:nvPr/>
        </p:nvSpPr>
        <p:spPr>
          <a:xfrm>
            <a:off x="6551480" y="1364039"/>
            <a:ext cx="360828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2800"/>
              <a:t>5 minutes</a:t>
            </a:r>
          </a:p>
        </p:txBody>
      </p:sp>
    </p:spTree>
    <p:extLst>
      <p:ext uri="{BB962C8B-B14F-4D97-AF65-F5344CB8AC3E}">
        <p14:creationId xmlns:p14="http://schemas.microsoft.com/office/powerpoint/2010/main" val="3170114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C4C43-7CB1-397F-A7CE-832F6B6B34A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B94E39C-FA32-B348-3D0A-0AF2C23B7643}"/>
              </a:ext>
            </a:extLst>
          </p:cNvPr>
          <p:cNvSpPr/>
          <p:nvPr/>
        </p:nvSpPr>
        <p:spPr>
          <a:xfrm>
            <a:off x="304507" y="366363"/>
            <a:ext cx="11582986" cy="52506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A9FA70DB-B845-B7C9-B859-CC4612C4C883}"/>
              </a:ext>
            </a:extLst>
          </p:cNvPr>
          <p:cNvSpPr>
            <a:spLocks noGrp="1"/>
          </p:cNvSpPr>
          <p:nvPr>
            <p:ph type="title"/>
          </p:nvPr>
        </p:nvSpPr>
        <p:spPr>
          <a:xfrm>
            <a:off x="489857" y="2674925"/>
            <a:ext cx="11212285" cy="1325563"/>
          </a:xfrm>
        </p:spPr>
        <p:txBody>
          <a:bodyPr>
            <a:noAutofit/>
          </a:bodyPr>
          <a:lstStyle/>
          <a:p>
            <a:pPr marL="0" marR="0" lvl="0" indent="0" algn="l" defTabSz="914400" rtl="0" eaLnBrk="1" fontAlgn="auto" latinLnBrk="0" hangingPunct="1">
              <a:lnSpc>
                <a:spcPct val="100000"/>
              </a:lnSpc>
              <a:spcBef>
                <a:spcPts val="0"/>
              </a:spcBef>
              <a:buClrTx/>
              <a:buSzTx/>
              <a:buFontTx/>
              <a:buNone/>
              <a:tabLst/>
              <a:defRPr/>
            </a:pPr>
            <a:r>
              <a:rPr kumimoji="0" lang="en-US" sz="19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Parents,</a:t>
            </a:r>
            <a:br>
              <a:rPr lang="en-US" sz="1900" b="0">
                <a:solidFill>
                  <a:srgbClr val="000000"/>
                </a:solidFill>
                <a:latin typeface="Arial Narrow" panose="020B0606020202030204" pitchFamily="34" charset="0"/>
                <a:ea typeface="+mn-ea"/>
                <a:cs typeface="Arial" panose="020B0604020202020204" pitchFamily="34" charset="0"/>
              </a:rPr>
            </a:br>
            <a:br>
              <a:rPr kumimoji="0" lang="en-US" sz="10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br>
            <a:r>
              <a:rPr kumimoji="0" lang="en-US" sz="19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I want to make you aware that a first grader brought a black, plastic toy gun to school today in their backpack, took it out while in class and showed it to another student. It was immediately confiscated by the teacher, who reported the incident to me. Although it was a toy and did not cause harm to anyone, we take these matters very seriously and appropriate disciplinary action is being taken.</a:t>
            </a:r>
            <a:br>
              <a:rPr kumimoji="0" lang="en-US" sz="19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br>
            <a:br>
              <a:rPr lang="en-US" sz="1000" b="0">
                <a:solidFill>
                  <a:srgbClr val="000000"/>
                </a:solidFill>
                <a:latin typeface="Arial Narrow" panose="020B0606020202030204" pitchFamily="34" charset="0"/>
                <a:ea typeface="+mn-ea"/>
                <a:cs typeface="Arial" panose="020B0604020202020204" pitchFamily="34" charset="0"/>
              </a:rPr>
            </a:br>
            <a:r>
              <a:rPr kumimoji="0" lang="en-US" sz="19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Please take this opportunity to emphasize with your student the seriousness of bringing inappropriate and illegal items to school and encourage them to immediately report anything that might be a danger or seem threatening.</a:t>
            </a:r>
            <a:br>
              <a:rPr lang="en-US" sz="1900" b="0">
                <a:solidFill>
                  <a:srgbClr val="000000"/>
                </a:solidFill>
                <a:latin typeface="Arial Narrow" panose="020B0606020202030204" pitchFamily="34" charset="0"/>
                <a:ea typeface="+mn-ea"/>
                <a:cs typeface="Arial" panose="020B0604020202020204" pitchFamily="34" charset="0"/>
              </a:rPr>
            </a:br>
            <a:br>
              <a:rPr lang="en-US" sz="1000" b="0">
                <a:solidFill>
                  <a:srgbClr val="000000"/>
                </a:solidFill>
                <a:latin typeface="Arial Narrow" panose="020B0606020202030204" pitchFamily="34" charset="0"/>
                <a:ea typeface="+mn-ea"/>
                <a:cs typeface="Arial" panose="020B0604020202020204" pitchFamily="34" charset="0"/>
              </a:rPr>
            </a:br>
            <a:r>
              <a:rPr kumimoji="0" lang="en-US" sz="19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Thank you for all you do for your children and for our school. Let’s continue to work together to keep our students safe.</a:t>
            </a:r>
            <a:br>
              <a:rPr kumimoji="0" lang="en-US" sz="19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br>
            <a:br>
              <a:rPr kumimoji="0" lang="en-US" sz="10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br>
            <a:r>
              <a:rPr kumimoji="0" lang="en-US" sz="19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If you have questions, please call the school at 123-456-7890.</a:t>
            </a:r>
            <a:br>
              <a:rPr kumimoji="0" lang="en-US" sz="19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br>
            <a:br>
              <a:rPr lang="en-US" sz="1000" b="0">
                <a:solidFill>
                  <a:srgbClr val="000000"/>
                </a:solidFill>
                <a:latin typeface="Arial Narrow" panose="020B0606020202030204" pitchFamily="34" charset="0"/>
                <a:ea typeface="+mn-ea"/>
                <a:cs typeface="Arial" panose="020B0604020202020204" pitchFamily="34" charset="0"/>
              </a:rPr>
            </a:br>
            <a:r>
              <a:rPr kumimoji="0" lang="en-US" sz="19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Sincerely, </a:t>
            </a:r>
            <a:br>
              <a:rPr kumimoji="0" lang="en-US" sz="19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br>
            <a:r>
              <a:rPr kumimoji="0" lang="en-US" sz="19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John Doe</a:t>
            </a:r>
            <a:br>
              <a:rPr kumimoji="0" lang="en-US" sz="19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br>
            <a:r>
              <a:rPr kumimoji="0" lang="en-US" sz="19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Principal</a:t>
            </a:r>
          </a:p>
        </p:txBody>
      </p:sp>
      <p:sp>
        <p:nvSpPr>
          <p:cNvPr id="7" name="Rectangle 6">
            <a:extLst>
              <a:ext uri="{FF2B5EF4-FFF2-40B4-BE49-F238E27FC236}">
                <a16:creationId xmlns:a16="http://schemas.microsoft.com/office/drawing/2014/main" id="{21A04CE7-5431-A328-BFF0-6CCCEE019564}"/>
              </a:ext>
            </a:extLst>
          </p:cNvPr>
          <p:cNvSpPr/>
          <p:nvPr/>
        </p:nvSpPr>
        <p:spPr>
          <a:xfrm>
            <a:off x="4278630" y="366363"/>
            <a:ext cx="3634740" cy="72226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itle 1">
            <a:extLst>
              <a:ext uri="{FF2B5EF4-FFF2-40B4-BE49-F238E27FC236}">
                <a16:creationId xmlns:a16="http://schemas.microsoft.com/office/drawing/2014/main" id="{8E186241-D80C-7632-E6DA-B3AAE57BA7DD}"/>
              </a:ext>
            </a:extLst>
          </p:cNvPr>
          <p:cNvSpPr txBox="1">
            <a:spLocks/>
          </p:cNvSpPr>
          <p:nvPr/>
        </p:nvSpPr>
        <p:spPr>
          <a:xfrm>
            <a:off x="4278630" y="64857"/>
            <a:ext cx="363474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Example 1</a:t>
            </a:r>
          </a:p>
        </p:txBody>
      </p:sp>
    </p:spTree>
    <p:extLst>
      <p:ext uri="{BB962C8B-B14F-4D97-AF65-F5344CB8AC3E}">
        <p14:creationId xmlns:p14="http://schemas.microsoft.com/office/powerpoint/2010/main" val="3968197427"/>
      </p:ext>
    </p:extLst>
  </p:cSld>
  <p:clrMapOvr>
    <a:masterClrMapping/>
  </p:clrMapOvr>
</p:sld>
</file>

<file path=ppt/theme/theme1.xml><?xml version="1.0" encoding="utf-8"?>
<a:theme xmlns:a="http://schemas.openxmlformats.org/drawingml/2006/main" name="WHITE">
  <a:themeElements>
    <a:clrScheme name="TASB Brand Colors">
      <a:dk1>
        <a:srgbClr val="113058"/>
      </a:dk1>
      <a:lt1>
        <a:srgbClr val="FFFFFF"/>
      </a:lt1>
      <a:dk2>
        <a:srgbClr val="1F82B2"/>
      </a:dk2>
      <a:lt2>
        <a:srgbClr val="FDFFFF"/>
      </a:lt2>
      <a:accent1>
        <a:srgbClr val="8B2232"/>
      </a:accent1>
      <a:accent2>
        <a:srgbClr val="F0B50E"/>
      </a:accent2>
      <a:accent3>
        <a:srgbClr val="9C3440"/>
      </a:accent3>
      <a:accent4>
        <a:srgbClr val="A3A3A3"/>
      </a:accent4>
      <a:accent5>
        <a:srgbClr val="013A6C"/>
      </a:accent5>
      <a:accent6>
        <a:srgbClr val="5DA6B1"/>
      </a:accent6>
      <a:hlink>
        <a:srgbClr val="00C5D4"/>
      </a:hlink>
      <a:folHlink>
        <a:srgbClr val="84A4A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C0AD4D-16F7-B048-A37B-7556DD75AD1B}" vid="{655AF13F-D912-C348-8920-FD37B6F1E6B0}"/>
    </a:ext>
  </a:extLst>
</a:theme>
</file>

<file path=ppt/theme/theme2.xml><?xml version="1.0" encoding="utf-8"?>
<a:theme xmlns:a="http://schemas.openxmlformats.org/drawingml/2006/main" name="SPLIT">
  <a:themeElements>
    <a:clrScheme name="TASB Brand Colors">
      <a:dk1>
        <a:srgbClr val="113058"/>
      </a:dk1>
      <a:lt1>
        <a:srgbClr val="FFFFFF"/>
      </a:lt1>
      <a:dk2>
        <a:srgbClr val="1F82B2"/>
      </a:dk2>
      <a:lt2>
        <a:srgbClr val="FDFFFF"/>
      </a:lt2>
      <a:accent1>
        <a:srgbClr val="8B2232"/>
      </a:accent1>
      <a:accent2>
        <a:srgbClr val="F0B50E"/>
      </a:accent2>
      <a:accent3>
        <a:srgbClr val="9C3440"/>
      </a:accent3>
      <a:accent4>
        <a:srgbClr val="A3A3A3"/>
      </a:accent4>
      <a:accent5>
        <a:srgbClr val="013A6C"/>
      </a:accent5>
      <a:accent6>
        <a:srgbClr val="5DA6B1"/>
      </a:accent6>
      <a:hlink>
        <a:srgbClr val="00C5D4"/>
      </a:hlink>
      <a:folHlink>
        <a:srgbClr val="84A4A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C0AD4D-16F7-B048-A37B-7556DD75AD1B}" vid="{0104F9E2-F087-5B49-8DBB-6B4DA6A1492C}"/>
    </a:ext>
  </a:extLst>
</a:theme>
</file>

<file path=ppt/theme/theme3.xml><?xml version="1.0" encoding="utf-8"?>
<a:theme xmlns:a="http://schemas.openxmlformats.org/drawingml/2006/main" name="BLUE">
  <a:themeElements>
    <a:clrScheme name="TASB Brand Colors">
      <a:dk1>
        <a:srgbClr val="113058"/>
      </a:dk1>
      <a:lt1>
        <a:srgbClr val="FFFFFF"/>
      </a:lt1>
      <a:dk2>
        <a:srgbClr val="1F82B2"/>
      </a:dk2>
      <a:lt2>
        <a:srgbClr val="FDFFFF"/>
      </a:lt2>
      <a:accent1>
        <a:srgbClr val="8B2232"/>
      </a:accent1>
      <a:accent2>
        <a:srgbClr val="F0B50E"/>
      </a:accent2>
      <a:accent3>
        <a:srgbClr val="9C3440"/>
      </a:accent3>
      <a:accent4>
        <a:srgbClr val="A3A3A3"/>
      </a:accent4>
      <a:accent5>
        <a:srgbClr val="013A6C"/>
      </a:accent5>
      <a:accent6>
        <a:srgbClr val="5DA6B1"/>
      </a:accent6>
      <a:hlink>
        <a:srgbClr val="00C5D4"/>
      </a:hlink>
      <a:folHlink>
        <a:srgbClr val="84A4A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C0AD4D-16F7-B048-A37B-7556DD75AD1B}" vid="{CB4E2150-2A9C-E54C-96A9-D8FFE4B6A5AF}"/>
    </a:ext>
  </a:extLst>
</a:theme>
</file>

<file path=ppt/theme/theme4.xml><?xml version="1.0" encoding="utf-8"?>
<a:theme xmlns:a="http://schemas.openxmlformats.org/drawingml/2006/main" name="1_Office Theme">
  <a:themeElements>
    <a:clrScheme name="TASB 1">
      <a:dk1>
        <a:srgbClr val="000000"/>
      </a:dk1>
      <a:lt1>
        <a:srgbClr val="FFFFFF"/>
      </a:lt1>
      <a:dk2>
        <a:srgbClr val="002D5C"/>
      </a:dk2>
      <a:lt2>
        <a:srgbClr val="D6D6D6"/>
      </a:lt2>
      <a:accent1>
        <a:srgbClr val="0B3267"/>
      </a:accent1>
      <a:accent2>
        <a:srgbClr val="892332"/>
      </a:accent2>
      <a:accent3>
        <a:srgbClr val="F3C45D"/>
      </a:accent3>
      <a:accent4>
        <a:srgbClr val="006EA3"/>
      </a:accent4>
      <a:accent5>
        <a:srgbClr val="588735"/>
      </a:accent5>
      <a:accent6>
        <a:srgbClr val="D76C2B"/>
      </a:accent6>
      <a:hlink>
        <a:srgbClr val="0B3267"/>
      </a:hlink>
      <a:folHlink>
        <a:srgbClr val="A9A9A9"/>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50224 TASB Generic CEC slide.potx  -  Read-Only" id="{C1FDC37E-24B8-4410-B8ED-2A0BAEF71365}" vid="{9787E2D7-A14A-4503-8324-83D31959C45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0900803-f03e-4deb-a147-1e8ff7c2e85e" xsi:nil="true"/>
    <lcf76f155ced4ddcb4097134ff3c332f xmlns="3c99ce7f-94a5-40bf-bf03-bad1ac9e16e0">
      <Terms xmlns="http://schemas.microsoft.com/office/infopath/2007/PartnerControls"/>
    </lcf76f155ced4ddcb4097134ff3c332f>
    <SharedWithUsers xmlns="b0900803-f03e-4deb-a147-1e8ff7c2e85e">
      <UserInfo>
        <DisplayName>John Pyle</DisplayName>
        <AccountId>57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3281D2E5167CA4BB9D482413DE4A6ED" ma:contentTypeVersion="14" ma:contentTypeDescription="Create a new document." ma:contentTypeScope="" ma:versionID="c9b4f8f7c82e26b64a75c5e3a8220ac4">
  <xsd:schema xmlns:xsd="http://www.w3.org/2001/XMLSchema" xmlns:xs="http://www.w3.org/2001/XMLSchema" xmlns:p="http://schemas.microsoft.com/office/2006/metadata/properties" xmlns:ns2="3c99ce7f-94a5-40bf-bf03-bad1ac9e16e0" xmlns:ns3="b0900803-f03e-4deb-a147-1e8ff7c2e85e" targetNamespace="http://schemas.microsoft.com/office/2006/metadata/properties" ma:root="true" ma:fieldsID="fabab7984bd0ed551b05d441c49ba388" ns2:_="" ns3:_="">
    <xsd:import namespace="3c99ce7f-94a5-40bf-bf03-bad1ac9e16e0"/>
    <xsd:import namespace="b0900803-f03e-4deb-a147-1e8ff7c2e85e"/>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99ce7f-94a5-40bf-bf03-bad1ac9e16e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7f7b7afd-8dd9-4052-8777-d98249c03544"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900803-f03e-4deb-a147-1e8ff7c2e85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b641724-1c1b-4447-9b41-be5f713abb3f}" ma:internalName="TaxCatchAll" ma:showField="CatchAllData" ma:web="b0900803-f03e-4deb-a147-1e8ff7c2e85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1ECF2C-98FD-4F1F-9372-3FFFC6534D7E}">
  <ds:schemaRefs>
    <ds:schemaRef ds:uri="http://schemas.microsoft.com/office/2006/metadata/properties"/>
    <ds:schemaRef ds:uri="b0900803-f03e-4deb-a147-1e8ff7c2e85e"/>
    <ds:schemaRef ds:uri="http://schemas.microsoft.com/office/2006/documentManagement/types"/>
    <ds:schemaRef ds:uri="http://purl.org/dc/terms/"/>
    <ds:schemaRef ds:uri="http://purl.org/dc/dcmitype/"/>
    <ds:schemaRef ds:uri="http://schemas.openxmlformats.org/package/2006/metadata/core-properties"/>
    <ds:schemaRef ds:uri="http://purl.org/dc/elements/1.1/"/>
    <ds:schemaRef ds:uri="http://schemas.microsoft.com/office/infopath/2007/PartnerControls"/>
    <ds:schemaRef ds:uri="3c99ce7f-94a5-40bf-bf03-bad1ac9e16e0"/>
    <ds:schemaRef ds:uri="http://www.w3.org/XML/1998/namespace"/>
  </ds:schemaRefs>
</ds:datastoreItem>
</file>

<file path=customXml/itemProps2.xml><?xml version="1.0" encoding="utf-8"?>
<ds:datastoreItem xmlns:ds="http://schemas.openxmlformats.org/officeDocument/2006/customXml" ds:itemID="{32D32FDB-C3E7-4FFE-834D-B2BBDCC8A224}">
  <ds:schemaRefs>
    <ds:schemaRef ds:uri="3c99ce7f-94a5-40bf-bf03-bad1ac9e16e0"/>
    <ds:schemaRef ds:uri="b0900803-f03e-4deb-a147-1e8ff7c2e85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60DA6D6-2061-4512-AC5C-0F6F7A94F6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TASB_PPT_Minimal_2025</Template>
  <TotalTime>0</TotalTime>
  <Words>7126</Words>
  <Application>Microsoft Office PowerPoint</Application>
  <PresentationFormat>Widescreen</PresentationFormat>
  <Paragraphs>548</Paragraphs>
  <Slides>58</Slides>
  <Notes>58</Notes>
  <HiddenSlides>16</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58</vt:i4>
      </vt:variant>
    </vt:vector>
  </HeadingPairs>
  <TitlesOfParts>
    <vt:vector size="75" baseType="lpstr">
      <vt:lpstr>Aptos</vt:lpstr>
      <vt:lpstr>Arial</vt:lpstr>
      <vt:lpstr>Arial Narrow</vt:lpstr>
      <vt:lpstr>Calibri</vt:lpstr>
      <vt:lpstr>Century Gothic</vt:lpstr>
      <vt:lpstr>Lato</vt:lpstr>
      <vt:lpstr>Segoe UI</vt:lpstr>
      <vt:lpstr>Symbol</vt:lpstr>
      <vt:lpstr>TiemposText</vt:lpstr>
      <vt:lpstr>Times New Roman</vt:lpstr>
      <vt:lpstr>Verdana</vt:lpstr>
      <vt:lpstr>Verdana Pro Black</vt:lpstr>
      <vt:lpstr>Wingdings</vt:lpstr>
      <vt:lpstr>WHITE</vt:lpstr>
      <vt:lpstr>SPLIT</vt:lpstr>
      <vt:lpstr>BLUE</vt:lpstr>
      <vt:lpstr>1_Office Theme</vt:lpstr>
      <vt:lpstr>Making Connections</vt:lpstr>
      <vt:lpstr>Who We Are</vt:lpstr>
      <vt:lpstr>Key Objectives</vt:lpstr>
      <vt:lpstr>Poll: What's the communications  situation ​in your district? </vt:lpstr>
      <vt:lpstr>Key Communications Strategies</vt:lpstr>
      <vt:lpstr>Set the Expectations</vt:lpstr>
      <vt:lpstr>Watch for Timeliness and Tone</vt:lpstr>
      <vt:lpstr>Look at the following example of a parent communique. What sentences or phrases help convey the ideas discussed around timeliness/tone and conveying that we’re all in this together?  </vt:lpstr>
      <vt:lpstr>Parents,  I want to make you aware that a first grader brought a black, plastic toy gun to school today in their backpack, took it out while in class and showed it to another student. It was immediately confiscated by the teacher, who reported the incident to me. Although it was a toy and did not cause harm to anyone, we take these matters very seriously and appropriate disciplinary action is being taken.  Please take this opportunity to emphasize with your student the seriousness of bringing inappropriate and illegal items to school and encourage them to immediately report anything that might be a danger or seem threatening.  Thank you for all you do for your children and for our school. Let’s continue to work together to keep our students safe.  If you have questions, please call the school at 123-456-7890.  Sincerely,  John Doe Principal</vt:lpstr>
      <vt:lpstr>Parents,  I want to make you aware that a first grader brought a black, plastic toy gun to school today in their backpack, took it out while in class and showed it to another student. It was immediately confiscated by the teacher, who reported the incident to me. Although it was a toy and did not cause harm to anyone, we take these matters very seriously and appropriate disciplinary action is being taken.  Please take this opportunity to emphasize with your student the seriousness of bringing inappropriate and illegal items to school and encourage them to immediately report anything that might be a danger or seem threatening.  Thank you for all you do for your children and for our school. Let’s continue to work together to keep our students safe.  If you have questions, please call the school at 123-456-7890.  Sincerely,  John Doe Principal</vt:lpstr>
      <vt:lpstr>Ask Targeted Questions</vt:lpstr>
      <vt:lpstr>Carefully Navigate  ‘In the Moment’ Situations</vt:lpstr>
      <vt:lpstr>A parent is unhappy with a recent curriculum change your board approved. This parent approaches you at the grocery store.   How do you respond? </vt:lpstr>
      <vt:lpstr>Communications in a Crisis</vt:lpstr>
      <vt:lpstr>Plan, Prepare, Practice</vt:lpstr>
      <vt:lpstr>Be Timely, Not Perfect</vt:lpstr>
      <vt:lpstr>Teacher accused of giving melatonin gummies to second-graders</vt:lpstr>
      <vt:lpstr>Immediate statement in response to media (after notifying parents and the board)</vt:lpstr>
      <vt:lpstr>Updated statement issued later that afternoon</vt:lpstr>
      <vt:lpstr>Stand on Your Message</vt:lpstr>
      <vt:lpstr>Do a Debrief</vt:lpstr>
      <vt:lpstr>Families, students concerned over fly infestation</vt:lpstr>
      <vt:lpstr>Consider Yourself  a Brand Ambassador</vt:lpstr>
      <vt:lpstr>Serving as an Ambassador</vt:lpstr>
      <vt:lpstr>You’re Always On</vt:lpstr>
      <vt:lpstr>Know Your Lane</vt:lpstr>
      <vt:lpstr>Promote, Promote, Promote!</vt:lpstr>
      <vt:lpstr>PowerPoint Presentation</vt:lpstr>
      <vt:lpstr>First, Do No Harm</vt:lpstr>
      <vt:lpstr>Let’s spend some time creating an elevator pitch about what makes your district the best place for students in your community.</vt:lpstr>
      <vt:lpstr>Social Media Strategies  for Trustees</vt:lpstr>
      <vt:lpstr>Social Media Strategies</vt:lpstr>
      <vt:lpstr>Regularly Engage with Your Followers</vt:lpstr>
      <vt:lpstr>Celebrate District Successes</vt:lpstr>
      <vt:lpstr>Inspire Engagement and Support </vt:lpstr>
      <vt:lpstr>PowerPoint Presentation</vt:lpstr>
      <vt:lpstr>PowerPoint Presentation</vt:lpstr>
      <vt:lpstr>PowerPoint Presentation</vt:lpstr>
      <vt:lpstr>A natural disaster just happened in your community. How would you help support communications in your district?</vt:lpstr>
      <vt:lpstr>Social Media Guidelines for Trustees</vt:lpstr>
      <vt:lpstr>PowerPoint Presentation</vt:lpstr>
      <vt:lpstr>Making Connections: Effective Communication Strategies for School Board Members</vt:lpstr>
      <vt:lpstr>Three Areas of Focus in a Crisis</vt:lpstr>
      <vt:lpstr>What is Your Role in a Crisis?</vt:lpstr>
      <vt:lpstr>Sample Email:</vt:lpstr>
      <vt:lpstr>Why Your Voice Matters </vt:lpstr>
      <vt:lpstr>Leadership with Boundaries</vt:lpstr>
      <vt:lpstr>Promote Your District with Pride</vt:lpstr>
      <vt:lpstr>10 Crisis Management Tips</vt:lpstr>
      <vt:lpstr>Involve the Right People</vt:lpstr>
      <vt:lpstr>The Trustee's Role in Communication</vt:lpstr>
      <vt:lpstr>The Trustee's Role in Communication</vt:lpstr>
      <vt:lpstr>The Trustee's Role in Communication</vt:lpstr>
      <vt:lpstr>Community Outreach &amp; Public Engagement</vt:lpstr>
      <vt:lpstr>Community Outreach &amp; Public Engagement</vt:lpstr>
      <vt:lpstr>Community Outreach &amp; Public Engagement</vt:lpstr>
      <vt:lpstr>Parents/Staff;  I wanted to let you know that today during lunch, a fight broke out in the cafeteria that unfortunately resulted in one student possibly needing stitches. We quickly phoned that student’s parents, who opted to drive their student for follow-up medical.   We are still investigating what caused the fight, but our administrative team was able to break up the altercation and identify all 10 students involved. We take matters like these very seriously, and disciplinary action is being taken.  We are taking steps to prevent any fights like this from occurring again, including minimizing crowding in the cafeteria and putting more adults in place to supervise.  Please emphasize with your child that any kind of physical altercation is a serious violation of our Student Code of Conduct and that all disciplinary measures will be taken. We are also working as a school community to help our students better understand alternative ways to resolve differences.  Should you have questions or concerns, please call the school at 723-456-7890. Thank you for your support.   Sincerely, Principal Smith</vt:lpstr>
      <vt:lpstr>Parents/Staff;  I wanted to let you know that today during lunch, a fight broke out in the cafeteria that unfortunately resulted in one student possibly needing stitches. We quickly phoned that student’s parents, who opted to drive their student for follow-up medical.   We are still investigating what caused the fight, but our administrative team was able to break up the altercation and identify all 10 students involved. We take matters like these very seriously, and disciplinary action is being taken.  We are taking steps to prevent any fights like this from occurring again, including minimizing crowding in the cafeteria and putting more adults in place to supervise.  Please emphasize with your child that any kind of physical altercation is a serious violation of our Student Code of Conduct and that all disciplinary measures will be taken. We are also working as a school community to help our students better understand alternative ways to resolve differences.  Should you have questions or concerns, please call the school at 723-456-7890. Thank you for your support.   Sincerely, Principal Smith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Brianna Garcia</dc:creator>
  <cp:lastModifiedBy>Sara Butler</cp:lastModifiedBy>
  <cp:revision>1</cp:revision>
  <dcterms:created xsi:type="dcterms:W3CDTF">2025-04-15T20:45:18Z</dcterms:created>
  <dcterms:modified xsi:type="dcterms:W3CDTF">2025-05-20T22:22:35Z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0x01010053281D2E5167CA4BB9D482413DE4A6ED</vt:lpwstr>
  </property>
</Properties>
</file>